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256" r:id="rId2"/>
    <p:sldId id="263" r:id="rId3"/>
    <p:sldId id="257" r:id="rId4"/>
    <p:sldId id="265" r:id="rId5"/>
    <p:sldId id="266" r:id="rId6"/>
    <p:sldId id="316" r:id="rId7"/>
    <p:sldId id="264" r:id="rId8"/>
    <p:sldId id="283" r:id="rId9"/>
    <p:sldId id="284" r:id="rId10"/>
    <p:sldId id="259" r:id="rId11"/>
    <p:sldId id="268" r:id="rId12"/>
    <p:sldId id="269" r:id="rId13"/>
    <p:sldId id="270" r:id="rId14"/>
    <p:sldId id="271" r:id="rId15"/>
    <p:sldId id="272" r:id="rId16"/>
    <p:sldId id="273" r:id="rId17"/>
    <p:sldId id="274" r:id="rId18"/>
    <p:sldId id="275" r:id="rId19"/>
    <p:sldId id="277" r:id="rId20"/>
    <p:sldId id="304" r:id="rId21"/>
    <p:sldId id="279" r:id="rId22"/>
    <p:sldId id="276" r:id="rId23"/>
    <p:sldId id="280" r:id="rId24"/>
    <p:sldId id="281" r:id="rId25"/>
    <p:sldId id="282" r:id="rId26"/>
    <p:sldId id="305" r:id="rId27"/>
    <p:sldId id="285" r:id="rId28"/>
    <p:sldId id="286" r:id="rId29"/>
    <p:sldId id="288" r:id="rId30"/>
    <p:sldId id="287" r:id="rId31"/>
    <p:sldId id="306" r:id="rId32"/>
    <p:sldId id="307" r:id="rId33"/>
    <p:sldId id="310" r:id="rId34"/>
    <p:sldId id="309" r:id="rId35"/>
    <p:sldId id="308" r:id="rId36"/>
    <p:sldId id="311" r:id="rId37"/>
    <p:sldId id="318" r:id="rId38"/>
    <p:sldId id="312" r:id="rId39"/>
    <p:sldId id="293" r:id="rId40"/>
    <p:sldId id="294" r:id="rId41"/>
    <p:sldId id="295" r:id="rId42"/>
    <p:sldId id="313" r:id="rId43"/>
    <p:sldId id="314" r:id="rId44"/>
    <p:sldId id="291" r:id="rId45"/>
    <p:sldId id="292" r:id="rId46"/>
    <p:sldId id="297" r:id="rId47"/>
    <p:sldId id="300" r:id="rId48"/>
    <p:sldId id="301" r:id="rId49"/>
    <p:sldId id="302" r:id="rId50"/>
    <p:sldId id="315" r:id="rId51"/>
    <p:sldId id="317" r:id="rId52"/>
    <p:sldId id="303" r:id="rId53"/>
  </p:sldIdLst>
  <p:sldSz cx="12192000" cy="6858000"/>
  <p:notesSz cx="7104063" cy="102346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E938A46C-A27D-42AB-A39C-F321069D4E4E}">
          <p14:sldIdLst>
            <p14:sldId id="256"/>
            <p14:sldId id="263"/>
            <p14:sldId id="257"/>
            <p14:sldId id="265"/>
            <p14:sldId id="266"/>
            <p14:sldId id="316"/>
            <p14:sldId id="264"/>
            <p14:sldId id="283"/>
            <p14:sldId id="284"/>
            <p14:sldId id="259"/>
            <p14:sldId id="268"/>
            <p14:sldId id="269"/>
            <p14:sldId id="270"/>
            <p14:sldId id="271"/>
            <p14:sldId id="272"/>
            <p14:sldId id="273"/>
            <p14:sldId id="274"/>
            <p14:sldId id="275"/>
            <p14:sldId id="277"/>
            <p14:sldId id="304"/>
            <p14:sldId id="279"/>
            <p14:sldId id="276"/>
            <p14:sldId id="280"/>
            <p14:sldId id="281"/>
            <p14:sldId id="282"/>
            <p14:sldId id="305"/>
            <p14:sldId id="285"/>
            <p14:sldId id="286"/>
            <p14:sldId id="288"/>
            <p14:sldId id="287"/>
            <p14:sldId id="306"/>
            <p14:sldId id="307"/>
            <p14:sldId id="310"/>
            <p14:sldId id="309"/>
            <p14:sldId id="308"/>
            <p14:sldId id="311"/>
            <p14:sldId id="318"/>
            <p14:sldId id="312"/>
            <p14:sldId id="293"/>
            <p14:sldId id="294"/>
            <p14:sldId id="295"/>
            <p14:sldId id="313"/>
            <p14:sldId id="314"/>
            <p14:sldId id="291"/>
            <p14:sldId id="292"/>
            <p14:sldId id="297"/>
          </p14:sldIdLst>
        </p14:section>
        <p14:section name="Результаты" id="{752FACDF-C428-43FE-87AF-66061CC74ED3}">
          <p14:sldIdLst>
            <p14:sldId id="300"/>
            <p14:sldId id="301"/>
            <p14:sldId id="302"/>
            <p14:sldId id="315"/>
            <p14:sldId id="317"/>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623"/>
    <a:srgbClr val="0000FF"/>
    <a:srgbClr val="F39C01"/>
    <a:srgbClr val="2980B9"/>
    <a:srgbClr val="F1C40F"/>
    <a:srgbClr val="3498DB"/>
    <a:srgbClr val="EF6D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0" autoAdjust="0"/>
    <p:restoredTop sz="80092" autoAdjust="0"/>
  </p:normalViewPr>
  <p:slideViewPr>
    <p:cSldViewPr snapToGrid="0">
      <p:cViewPr varScale="1">
        <p:scale>
          <a:sx n="93" d="100"/>
          <a:sy n="93" d="100"/>
        </p:scale>
        <p:origin x="1002" y="84"/>
      </p:cViewPr>
      <p:guideLst/>
    </p:cSldViewPr>
  </p:slideViewPr>
  <p:outlineViewPr>
    <p:cViewPr>
      <p:scale>
        <a:sx n="33" d="100"/>
        <a:sy n="33" d="100"/>
      </p:scale>
      <p:origin x="0" y="-1332"/>
    </p:cViewPr>
  </p:outlineViewPr>
  <p:notesTextViewPr>
    <p:cViewPr>
      <p:scale>
        <a:sx n="3" d="2"/>
        <a:sy n="3" d="2"/>
      </p:scale>
      <p:origin x="0" y="0"/>
    </p:cViewPr>
  </p:notesTextViewPr>
  <p:notesViewPr>
    <p:cSldViewPr snapToGrid="0">
      <p:cViewPr varScale="1">
        <p:scale>
          <a:sx n="88" d="100"/>
          <a:sy n="88" d="100"/>
        </p:scale>
        <p:origin x="27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ru-RU"/>
          </a:p>
        </p:txBody>
      </p:sp>
      <p:sp>
        <p:nvSpPr>
          <p:cNvPr id="3" name="Дата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B91DB6DF-6E90-439A-A4D9-D8A1E4DF24C1}" type="datetimeFigureOut">
              <a:rPr lang="ru-RU" smtClean="0"/>
              <a:t>13.06.2019</a:t>
            </a:fld>
            <a:endParaRPr lang="ru-RU"/>
          </a:p>
        </p:txBody>
      </p:sp>
      <p:sp>
        <p:nvSpPr>
          <p:cNvPr id="4" name="Нижний колонтитул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ru-RU"/>
          </a:p>
        </p:txBody>
      </p:sp>
      <p:sp>
        <p:nvSpPr>
          <p:cNvPr id="5" name="Номер слайда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A2124EE3-8F1F-4EC2-9BDC-2C799B77F81F}" type="slidenum">
              <a:rPr lang="ru-RU" smtClean="0"/>
              <a:t>‹#›</a:t>
            </a:fld>
            <a:endParaRPr lang="ru-RU"/>
          </a:p>
        </p:txBody>
      </p:sp>
    </p:spTree>
    <p:extLst>
      <p:ext uri="{BB962C8B-B14F-4D97-AF65-F5344CB8AC3E}">
        <p14:creationId xmlns:p14="http://schemas.microsoft.com/office/powerpoint/2010/main" val="4234024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ru-RU"/>
          </a:p>
        </p:txBody>
      </p:sp>
      <p:sp>
        <p:nvSpPr>
          <p:cNvPr id="3" name="Дата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1881F03-7E71-4945-AE14-14970CF29252}" type="datetimeFigureOut">
              <a:rPr lang="ru-RU" smtClean="0"/>
              <a:t>13.06.2019</a:t>
            </a:fld>
            <a:endParaRPr lang="ru-RU"/>
          </a:p>
        </p:txBody>
      </p:sp>
      <p:sp>
        <p:nvSpPr>
          <p:cNvPr id="4" name="Образ слайда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ru-RU"/>
          </a:p>
        </p:txBody>
      </p:sp>
      <p:sp>
        <p:nvSpPr>
          <p:cNvPr id="5" name="Заметки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ru-RU"/>
          </a:p>
        </p:txBody>
      </p:sp>
      <p:sp>
        <p:nvSpPr>
          <p:cNvPr id="7" name="Номер слайда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DE7B391-160A-48F0-8BAB-B475448DEF69}" type="slidenum">
              <a:rPr lang="ru-RU" smtClean="0"/>
              <a:t>‹#›</a:t>
            </a:fld>
            <a:endParaRPr lang="ru-RU"/>
          </a:p>
        </p:txBody>
      </p:sp>
    </p:spTree>
    <p:extLst>
      <p:ext uri="{BB962C8B-B14F-4D97-AF65-F5344CB8AC3E}">
        <p14:creationId xmlns:p14="http://schemas.microsoft.com/office/powerpoint/2010/main" val="133100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a:t>
            </a:fld>
            <a:endParaRPr lang="ru-RU"/>
          </a:p>
        </p:txBody>
      </p:sp>
    </p:spTree>
    <p:extLst>
      <p:ext uri="{BB962C8B-B14F-4D97-AF65-F5344CB8AC3E}">
        <p14:creationId xmlns:p14="http://schemas.microsoft.com/office/powerpoint/2010/main" val="292850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 некоторые</a:t>
            </a:r>
            <a:r>
              <a:rPr lang="ru-RU" baseline="0" dirty="0" smtClean="0"/>
              <a:t> основные подсистемы системы восприятия. Детектирование объектов позволяет определять положение окружающих объектов нескольких известных классов (автомобиль, грузовик, пешеход, велосипедист </a:t>
            </a:r>
            <a:r>
              <a:rPr lang="ru-RU" baseline="0" dirty="0" err="1" smtClean="0"/>
              <a:t>итп</a:t>
            </a:r>
            <a:r>
              <a:rPr lang="ru-RU" baseline="0" dirty="0" smtClean="0"/>
              <a:t>). Детектирование может осуществляться как в </a:t>
            </a:r>
            <a:r>
              <a:rPr lang="en-US" baseline="0" dirty="0" smtClean="0"/>
              <a:t>2D, </a:t>
            </a:r>
            <a:r>
              <a:rPr lang="ru-RU" baseline="0" dirty="0" smtClean="0"/>
              <a:t>чаще по плоскому цветному изображению, что более точно и хорошо изучено, так и в </a:t>
            </a:r>
            <a:r>
              <a:rPr lang="en-US" baseline="0" dirty="0" smtClean="0"/>
              <a:t>3D, </a:t>
            </a:r>
            <a:r>
              <a:rPr lang="ru-RU" baseline="0" dirty="0" smtClean="0"/>
              <a:t>есть варианты как с использованием одной камеры (менее точные), так и при помощи </a:t>
            </a:r>
            <a:r>
              <a:rPr lang="en-US" baseline="0" dirty="0" smtClean="0"/>
              <a:t>sensor fusion </a:t>
            </a:r>
            <a:r>
              <a:rPr lang="ru-RU" baseline="0" dirty="0" smtClean="0"/>
              <a:t>с нескольких датчиков, камеры и </a:t>
            </a:r>
            <a:r>
              <a:rPr lang="ru-RU" baseline="0" dirty="0" err="1" smtClean="0"/>
              <a:t>лидара</a:t>
            </a:r>
            <a:r>
              <a:rPr lang="ru-RU" baseline="0" dirty="0" smtClean="0"/>
              <a:t> (более точное). Отслеживание позволяет отслеживать перемещение одного и того же объекта в течении нескольких кадров. Это позволяет определить скорость, направление движения, повысить точность детектирования. Это очень важно для предсказания намерений, что, в свою очередь, очень важно для планирования движения. Также важной задачей является сегментация дороги, т.е. выделение </a:t>
            </a:r>
            <a:r>
              <a:rPr lang="en-US" baseline="0" dirty="0" smtClean="0"/>
              <a:t>drivable </a:t>
            </a:r>
            <a:r>
              <a:rPr lang="ru-RU" baseline="0" dirty="0" smtClean="0"/>
              <a:t>областей и всего остального, чтобы определять, собственно, дорогу и препятствия, не попадающие ни в один класс. Помимо этого требуется распознавание светофоров, дорожных знаков (опять решается задачей </a:t>
            </a:r>
            <a:r>
              <a:rPr lang="en-US" baseline="0" dirty="0" smtClean="0"/>
              <a:t>object detection</a:t>
            </a:r>
            <a:r>
              <a:rPr lang="ru-RU" baseline="0" dirty="0" smtClean="0"/>
              <a:t>),</a:t>
            </a:r>
            <a:r>
              <a:rPr lang="en-US" baseline="0" dirty="0" smtClean="0"/>
              <a:t> </a:t>
            </a:r>
            <a:r>
              <a:rPr lang="ru-RU" baseline="0" dirty="0" smtClean="0"/>
              <a:t>детектирование разметки (куда сложнее). Также очень важная задача одновременной локализации и картографии, чтобы определять положение и скорость нашего автомобиля, относительное расположение препятствий, удерживать информацию о препятствиях в течении некоторого времени.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11</a:t>
            </a:fld>
            <a:endParaRPr lang="ru-RU"/>
          </a:p>
        </p:txBody>
      </p:sp>
    </p:spTree>
    <p:extLst>
      <p:ext uri="{BB962C8B-B14F-4D97-AF65-F5344CB8AC3E}">
        <p14:creationId xmlns:p14="http://schemas.microsoft.com/office/powerpoint/2010/main" val="3433707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самом верхнем уровне планирования движения находится глобальных планировщик, который строит путь от точки </a:t>
            </a:r>
            <a:r>
              <a:rPr lang="en-US" baseline="0" dirty="0" smtClean="0"/>
              <a:t>A </a:t>
            </a:r>
            <a:r>
              <a:rPr lang="ru-RU" baseline="0" dirty="0" smtClean="0"/>
              <a:t>до точки </a:t>
            </a:r>
            <a:r>
              <a:rPr lang="en-US" baseline="0" dirty="0" smtClean="0"/>
              <a:t>B </a:t>
            </a:r>
            <a:r>
              <a:rPr lang="ru-RU" baseline="0" dirty="0" smtClean="0"/>
              <a:t>по карте дорог. В настоящее время эта задача много раз успешно решена различными картографическими сервисами. Результатом работы этого шага является глобальный путь, представленный, например, в виде набора </a:t>
            </a:r>
            <a:r>
              <a:rPr lang="en-US" baseline="0" dirty="0" smtClean="0"/>
              <a:t>GPS-</a:t>
            </a:r>
            <a:r>
              <a:rPr lang="ru-RU" baseline="0" dirty="0" smtClean="0"/>
              <a:t>координат путевых точек.</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12</a:t>
            </a:fld>
            <a:endParaRPr lang="ru-RU"/>
          </a:p>
        </p:txBody>
      </p:sp>
    </p:spTree>
    <p:extLst>
      <p:ext uri="{BB962C8B-B14F-4D97-AF65-F5344CB8AC3E}">
        <p14:creationId xmlns:p14="http://schemas.microsoft.com/office/powerpoint/2010/main" val="390031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уровнем</a:t>
            </a:r>
            <a:r>
              <a:rPr lang="ru-RU" baseline="0" dirty="0" smtClean="0"/>
              <a:t> является планирование поведения</a:t>
            </a:r>
            <a:r>
              <a:rPr lang="en-US" baseline="0" dirty="0" smtClean="0"/>
              <a:t>,</a:t>
            </a:r>
            <a:r>
              <a:rPr lang="ru-RU" baseline="0" dirty="0" smtClean="0"/>
              <a:t> т.е. принятие решений на основе правил. Выходом этого уровня планирования является локальная цель в конфигурационном пространстве, т.е. требуемое положение, скорость и т.п. Например, в случае обнаружения красного сигнала светофора, планировщик поведения выдаст новую локальную цель – остановка (требуемая скорость 0) на стоп-линии (координаты). Чаще всего планирование поведения осуществляется той или иной формой конечного автомата. </a:t>
            </a:r>
          </a:p>
        </p:txBody>
      </p:sp>
      <p:sp>
        <p:nvSpPr>
          <p:cNvPr id="4" name="Номер слайда 3"/>
          <p:cNvSpPr>
            <a:spLocks noGrp="1"/>
          </p:cNvSpPr>
          <p:nvPr>
            <p:ph type="sldNum" sz="quarter" idx="10"/>
          </p:nvPr>
        </p:nvSpPr>
        <p:spPr/>
        <p:txBody>
          <a:bodyPr/>
          <a:lstStyle/>
          <a:p>
            <a:fld id="{7DE7B391-160A-48F0-8BAB-B475448DEF69}" type="slidenum">
              <a:rPr lang="ru-RU" smtClean="0"/>
              <a:t>13</a:t>
            </a:fld>
            <a:endParaRPr lang="ru-RU"/>
          </a:p>
        </p:txBody>
      </p:sp>
    </p:spTree>
    <p:extLst>
      <p:ext uri="{BB962C8B-B14F-4D97-AF65-F5344CB8AC3E}">
        <p14:creationId xmlns:p14="http://schemas.microsoft.com/office/powerpoint/2010/main" val="143055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шагом планирования</a:t>
            </a:r>
            <a:r>
              <a:rPr lang="ru-RU" baseline="0" dirty="0" smtClean="0"/>
              <a:t> движения является построения </a:t>
            </a:r>
            <a:r>
              <a:rPr lang="ru-RU" baseline="0" dirty="0" err="1" smtClean="0"/>
              <a:t>кинематически</a:t>
            </a:r>
            <a:r>
              <a:rPr lang="ru-RU" baseline="0" dirty="0" smtClean="0"/>
              <a:t> и динамически достижимой траектории до локальной цели в объезд препятствий. Траектория, опять-таки, в пространстве состояний. Например, если в качестве цели автомобилю задана требуемая скорость, нет ограничения на смену полос, и перед автомобилем едет другой, очень медленный автомобиль, то будет совершен обгон, чтобы достичь поставленной цели (скорости). Или, если стоит цель остановки на стоп-линии перед светофором, но там уже стоит автомобиль, то остановка будет осуществлена заранее, чтобы избежать столкновения. </a:t>
            </a:r>
          </a:p>
          <a:p>
            <a:r>
              <a:rPr lang="ru-RU" baseline="0" dirty="0" smtClean="0"/>
              <a:t>Существует неоднозначность в том, какие задачи планирования должны быть вынесены на уровень планирования поведения, а какие оставлены на уровне локального планировщика (например, может планировщик поведения должен выдать цель не стоп-линию, а перед впереди стоящим автомобилем). Для решения этой проблемы может применяется симуляция различных дорожных ситуаций с разными типами </a:t>
            </a:r>
            <a:r>
              <a:rPr lang="ru-RU" baseline="0" dirty="0" err="1" smtClean="0"/>
              <a:t>планировния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14</a:t>
            </a:fld>
            <a:endParaRPr lang="ru-RU"/>
          </a:p>
        </p:txBody>
      </p:sp>
    </p:spTree>
    <p:extLst>
      <p:ext uri="{BB962C8B-B14F-4D97-AF65-F5344CB8AC3E}">
        <p14:creationId xmlns:p14="http://schemas.microsoft.com/office/powerpoint/2010/main" val="310442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Наконец, полученная траектория подается</a:t>
            </a:r>
            <a:r>
              <a:rPr lang="ru-RU" baseline="0" dirty="0" smtClean="0"/>
              <a:t> на вход регулятора с обратной связью, который формирует управляющие сигналы (газ, тормоз, рулевое управление) для следования этой траектории.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15</a:t>
            </a:fld>
            <a:endParaRPr lang="ru-RU"/>
          </a:p>
        </p:txBody>
      </p:sp>
    </p:spTree>
    <p:extLst>
      <p:ext uri="{BB962C8B-B14F-4D97-AF65-F5344CB8AC3E}">
        <p14:creationId xmlns:p14="http://schemas.microsoft.com/office/powerpoint/2010/main" val="4119367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рамках этой работы рассмотрен</a:t>
            </a:r>
            <a:r>
              <a:rPr lang="ru-RU" baseline="0" dirty="0" smtClean="0"/>
              <a:t> локальный планировщик и регулятор с обратной связью.</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16</a:t>
            </a:fld>
            <a:endParaRPr lang="ru-RU"/>
          </a:p>
        </p:txBody>
      </p:sp>
    </p:spTree>
    <p:extLst>
      <p:ext uri="{BB962C8B-B14F-4D97-AF65-F5344CB8AC3E}">
        <p14:creationId xmlns:p14="http://schemas.microsoft.com/office/powerpoint/2010/main" val="4085686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Задача</a:t>
            </a:r>
            <a:r>
              <a:rPr lang="ru-RU" baseline="0" dirty="0" smtClean="0"/>
              <a:t> планирования движения (</a:t>
            </a:r>
            <a:r>
              <a:rPr lang="en-US" baseline="0" dirty="0" smtClean="0"/>
              <a:t>motion planning) </a:t>
            </a:r>
            <a:r>
              <a:rPr lang="ru-RU" baseline="0" dirty="0" smtClean="0"/>
              <a:t>хорошо изучена в робототехнике. Задачу планирование движения можно сформулировать как поиск последовательности состояний в конфигурационном пространстве робота от начального состояния до конечного, при этом все состоянию принадлежат подмножеству свободных (без препятствий) состояний. Существует большое количество методов планирования движения, такие как методы поиска на графе, </a:t>
            </a:r>
            <a:r>
              <a:rPr lang="en-US" baseline="0" dirty="0" smtClean="0"/>
              <a:t>sample-based </a:t>
            </a:r>
            <a:r>
              <a:rPr lang="ru-RU" baseline="0" dirty="0" smtClean="0"/>
              <a:t>методы, применительно к автомобилям или подобным роботам, можно добавить методы интерполяции </a:t>
            </a:r>
            <a:r>
              <a:rPr lang="ru-RU" baseline="0" dirty="0" err="1" smtClean="0"/>
              <a:t>кривыыми</a:t>
            </a:r>
            <a:r>
              <a:rPr lang="ru-RU" baseline="0" dirty="0" smtClean="0"/>
              <a:t>.</a:t>
            </a:r>
          </a:p>
        </p:txBody>
      </p:sp>
      <p:sp>
        <p:nvSpPr>
          <p:cNvPr id="4" name="Номер слайда 3"/>
          <p:cNvSpPr>
            <a:spLocks noGrp="1"/>
          </p:cNvSpPr>
          <p:nvPr>
            <p:ph type="sldNum" sz="quarter" idx="10"/>
          </p:nvPr>
        </p:nvSpPr>
        <p:spPr/>
        <p:txBody>
          <a:bodyPr/>
          <a:lstStyle/>
          <a:p>
            <a:fld id="{7DE7B391-160A-48F0-8BAB-B475448DEF69}" type="slidenum">
              <a:rPr lang="ru-RU" smtClean="0"/>
              <a:t>17</a:t>
            </a:fld>
            <a:endParaRPr lang="ru-RU"/>
          </a:p>
        </p:txBody>
      </p:sp>
    </p:spTree>
    <p:extLst>
      <p:ext uri="{BB962C8B-B14F-4D97-AF65-F5344CB8AC3E}">
        <p14:creationId xmlns:p14="http://schemas.microsoft.com/office/powerpoint/2010/main" val="173950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Суть методов поиска на графе заключается в том, чтобы сначала построить граф, описывающий</a:t>
            </a:r>
            <a:r>
              <a:rPr lang="ru-RU" baseline="0" dirty="0" smtClean="0"/>
              <a:t> пространство, а затем найти путь на нем с использованием известных алгоритмов. В задаче управления автомобилями этот метод чаще применяется для планирования движения в неструктурированном окружении (не дорога, обилие препятствий, например, парковка). Существуют различные методы построения графа.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18</a:t>
            </a:fld>
            <a:endParaRPr lang="ru-RU"/>
          </a:p>
        </p:txBody>
      </p:sp>
    </p:spTree>
    <p:extLst>
      <p:ext uri="{BB962C8B-B14F-4D97-AF65-F5344CB8AC3E}">
        <p14:creationId xmlns:p14="http://schemas.microsoft.com/office/powerpoint/2010/main" val="364374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Базовым</a:t>
            </a:r>
            <a:r>
              <a:rPr lang="ru-RU" baseline="0" dirty="0" smtClean="0"/>
              <a:t> и очень широко распространенным методом является представления препятствий в виде регулярной сетки. Этот метод прост в реализации, легко представить данные с различных датчиков, например </a:t>
            </a:r>
            <a:r>
              <a:rPr lang="ru-RU" baseline="0" dirty="0" err="1" smtClean="0"/>
              <a:t>лидара</a:t>
            </a:r>
            <a:r>
              <a:rPr lang="ru-RU" baseline="0" dirty="0" smtClean="0"/>
              <a:t>, в виде сетки. Недостаток в том, что размер графа быстро растет при уменьшении шага дискретизации, увеличении покрытой области, и особенно при увеличении размерности. Поэтому этот метод применяется чаще всего для планирования маршрута в 2</a:t>
            </a:r>
            <a:r>
              <a:rPr lang="en-US" baseline="0" dirty="0" smtClean="0"/>
              <a:t>D </a:t>
            </a:r>
            <a:r>
              <a:rPr lang="ru-RU" baseline="0" dirty="0" smtClean="0"/>
              <a:t>пространстве. Планирование траектории в многомерном пространстве состояний с помощью этого метода вычислительно трудоемко. Но сама идея представления препятствий в виде регулярной сетки очень широко применима.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19</a:t>
            </a:fld>
            <a:endParaRPr lang="ru-RU"/>
          </a:p>
        </p:txBody>
      </p:sp>
    </p:spTree>
    <p:extLst>
      <p:ext uri="{BB962C8B-B14F-4D97-AF65-F5344CB8AC3E}">
        <p14:creationId xmlns:p14="http://schemas.microsoft.com/office/powerpoint/2010/main" val="171144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20</a:t>
            </a:fld>
            <a:endParaRPr lang="ru-RU"/>
          </a:p>
        </p:txBody>
      </p:sp>
    </p:spTree>
    <p:extLst>
      <p:ext uri="{BB962C8B-B14F-4D97-AF65-F5344CB8AC3E}">
        <p14:creationId xmlns:p14="http://schemas.microsoft.com/office/powerpoint/2010/main" val="3085739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7DE7B391-160A-48F0-8BAB-B475448DEF69}" type="slidenum">
              <a:rPr lang="ru-RU" smtClean="0"/>
              <a:t>2</a:t>
            </a:fld>
            <a:endParaRPr lang="ru-RU"/>
          </a:p>
        </p:txBody>
      </p:sp>
    </p:spTree>
    <p:extLst>
      <p:ext uri="{BB962C8B-B14F-4D97-AF65-F5344CB8AC3E}">
        <p14:creationId xmlns:p14="http://schemas.microsoft.com/office/powerpoint/2010/main" val="2461911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990752">
              <a:defRPr/>
            </a:pPr>
            <a:r>
              <a:rPr lang="ru-RU" dirty="0" smtClean="0"/>
              <a:t>Следующей группой методов являются</a:t>
            </a:r>
            <a:r>
              <a:rPr lang="ru-RU" baseline="0" dirty="0" smtClean="0"/>
              <a:t> </a:t>
            </a:r>
            <a:r>
              <a:rPr lang="en-US" baseline="0" dirty="0" smtClean="0"/>
              <a:t>sample-based </a:t>
            </a:r>
            <a:r>
              <a:rPr lang="ru-RU" baseline="0" dirty="0" smtClean="0"/>
              <a:t>методы, чаще всего многочисленные варианты алгоритма </a:t>
            </a:r>
            <a:r>
              <a:rPr lang="en-US" baseline="0" dirty="0" smtClean="0"/>
              <a:t>Rapidly Exploring Random Trees. </a:t>
            </a:r>
            <a:r>
              <a:rPr lang="ru-RU" baseline="0" dirty="0" smtClean="0"/>
              <a:t>Суть этих методов в случайном выборе вершин дерева. Данная группа методов отличается сходимостью в пределе, т.е. нахождение результата за конечное время не гарантируется, но для практических применений они подходят. Эта группа алгоритмов является наиболее продвинутой в современном планировании движений и позволяет осуществлять планирование в многомерных пространствах. Применительно к автомобилю, они позволяют планировать сложные маневры и учитывать динамику автомобиля (</a:t>
            </a:r>
            <a:r>
              <a:rPr lang="ru-RU" baseline="0" dirty="0" err="1" smtClean="0"/>
              <a:t>кинодинамическое</a:t>
            </a:r>
            <a:r>
              <a:rPr lang="ru-RU" baseline="0" dirty="0" smtClean="0"/>
              <a:t> планирование). К недостаткам можно отнести высокую вычислительную сложность и трудность с поиском оптимального решения. </a:t>
            </a:r>
            <a:r>
              <a:rPr lang="en-US" baseline="0" dirty="0" smtClean="0"/>
              <a:t>RRT </a:t>
            </a:r>
            <a:r>
              <a:rPr lang="ru-RU" baseline="0" dirty="0" smtClean="0"/>
              <a:t> - неоптимальный, есть оптимальный </a:t>
            </a:r>
            <a:r>
              <a:rPr lang="en-US" baseline="0" dirty="0" smtClean="0"/>
              <a:t>RRT*, </a:t>
            </a:r>
            <a:r>
              <a:rPr lang="ru-RU" baseline="0" dirty="0" smtClean="0"/>
              <a:t>но оптимальность тоже в пределе, ничего нельзя гарантировать.</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21</a:t>
            </a:fld>
            <a:endParaRPr lang="ru-RU"/>
          </a:p>
        </p:txBody>
      </p:sp>
    </p:spTree>
    <p:extLst>
      <p:ext uri="{BB962C8B-B14F-4D97-AF65-F5344CB8AC3E}">
        <p14:creationId xmlns:p14="http://schemas.microsoft.com/office/powerpoint/2010/main" val="2443779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Чтобы яснее</a:t>
            </a:r>
            <a:r>
              <a:rPr lang="ru-RU" baseline="0" dirty="0" smtClean="0"/>
              <a:t> показать трудности </a:t>
            </a:r>
            <a:r>
              <a:rPr lang="ru-RU" baseline="0" dirty="0" err="1" smtClean="0"/>
              <a:t>кинодинамического</a:t>
            </a:r>
            <a:r>
              <a:rPr lang="ru-RU" baseline="0" dirty="0" smtClean="0"/>
              <a:t> планирования, необходимо кратко описать алгоритм работы </a:t>
            </a:r>
            <a:r>
              <a:rPr lang="en-US" baseline="0" dirty="0" smtClean="0"/>
              <a:t>RRT. </a:t>
            </a:r>
            <a:r>
              <a:rPr lang="ru-RU" baseline="0" dirty="0" smtClean="0"/>
              <a:t>Допустим, что на каком-то шаге у нас уже имеется некий граф. Мы выбираем случайную точку </a:t>
            </a:r>
            <a:r>
              <a:rPr lang="en-US" baseline="0" dirty="0" err="1" smtClean="0"/>
              <a:t>x_rand</a:t>
            </a:r>
            <a:r>
              <a:rPr lang="en-US" baseline="0" dirty="0" smtClean="0"/>
              <a:t>. </a:t>
            </a:r>
            <a:r>
              <a:rPr lang="ru-RU" baseline="0" dirty="0" smtClean="0"/>
              <a:t>Затем находим ближайшую к ней вершину в графе. Обычно для этого применяется </a:t>
            </a:r>
            <a:r>
              <a:rPr lang="en-US" baseline="0" dirty="0" smtClean="0"/>
              <a:t>KD-tree </a:t>
            </a:r>
            <a:r>
              <a:rPr lang="ru-RU" baseline="0" dirty="0" smtClean="0"/>
              <a:t>и подобные алгоритмы, чтобы находить ее быстрее, чем за О(</a:t>
            </a:r>
            <a:r>
              <a:rPr lang="en-US" baseline="0" dirty="0" smtClean="0"/>
              <a:t>N). </a:t>
            </a:r>
            <a:r>
              <a:rPr lang="ru-RU" baseline="0" dirty="0" smtClean="0"/>
              <a:t>Затем мы создаем новую вершину и соединяем ее с ближайшей ребром, в случае, если на этом пути нет препятствий. Обычно, ограничивается максимальное расстояние, на которое можно отойти от ближайшей вершины. </a:t>
            </a:r>
          </a:p>
          <a:p>
            <a:endParaRPr lang="ru-RU" baseline="0" dirty="0" smtClean="0"/>
          </a:p>
          <a:p>
            <a:r>
              <a:rPr lang="ru-RU" baseline="0" dirty="0" err="1" smtClean="0"/>
              <a:t>Кинодинамическое</a:t>
            </a:r>
            <a:r>
              <a:rPr lang="ru-RU" baseline="0" dirty="0" smtClean="0"/>
              <a:t> планирование оперирует не только геометрической конфигураций, но пространством состояний, учитывая скорости (и ускорения), а также пространством управления. Для реализации необходимо определить две функции. Первая, </a:t>
            </a:r>
            <a:r>
              <a:rPr lang="en-US" baseline="0" dirty="0" smtClean="0"/>
              <a:t>PROPAGATE </a:t>
            </a:r>
            <a:r>
              <a:rPr lang="ru-RU" baseline="0" dirty="0" smtClean="0"/>
              <a:t>из текущего состояния и управления переходит в новое состояние, т.е. осуществляет интегрирование. Здесь может применяться простая модель, ФРУНД или иной физический движок. Вторая функция –</a:t>
            </a:r>
            <a:r>
              <a:rPr lang="en-US" baseline="0" dirty="0" smtClean="0"/>
              <a:t> STEER – </a:t>
            </a:r>
            <a:r>
              <a:rPr lang="ru-RU" baseline="0" dirty="0" smtClean="0"/>
              <a:t>сложнее. Она возвращает </a:t>
            </a:r>
            <a:r>
              <a:rPr lang="ru-RU" baseline="0" dirty="0" err="1" smtClean="0"/>
              <a:t>приблизетельное</a:t>
            </a:r>
            <a:r>
              <a:rPr lang="ru-RU" baseline="0" dirty="0" smtClean="0"/>
              <a:t> управление, необходимое для перехода из одного состояния в другое, т.е. решает обратную задачу. В общем виде это невозможно. На рисунке видно, что переход в </a:t>
            </a:r>
            <a:r>
              <a:rPr lang="en-US" baseline="0" dirty="0" err="1" smtClean="0"/>
              <a:t>x_new</a:t>
            </a:r>
            <a:r>
              <a:rPr lang="en-US" baseline="0" dirty="0" smtClean="0"/>
              <a:t> </a:t>
            </a:r>
            <a:r>
              <a:rPr lang="ru-RU" baseline="0" dirty="0" smtClean="0"/>
              <a:t>не по направлению с точкой </a:t>
            </a:r>
            <a:r>
              <a:rPr lang="en-US" baseline="0" dirty="0" err="1" smtClean="0"/>
              <a:t>x_rand</a:t>
            </a:r>
            <a:r>
              <a:rPr lang="en-US" baseline="0" dirty="0" smtClean="0"/>
              <a:t>. </a:t>
            </a:r>
            <a:endParaRPr lang="ru-RU" baseline="0"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22</a:t>
            </a:fld>
            <a:endParaRPr lang="ru-RU"/>
          </a:p>
        </p:txBody>
      </p:sp>
    </p:spTree>
    <p:extLst>
      <p:ext uri="{BB962C8B-B14F-4D97-AF65-F5344CB8AC3E}">
        <p14:creationId xmlns:p14="http://schemas.microsoft.com/office/powerpoint/2010/main" val="3083449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Следующая</a:t>
            </a:r>
            <a:r>
              <a:rPr lang="ru-RU" baseline="0" dirty="0" smtClean="0"/>
              <a:t> группа методов, широко применимая для беспилотных автомобилей  - это интерполяция траектории кривыми. Кривые задаются набором ключевых точек или параметров. Могут применяться различные типы кривых, такие как полиномы различных степеней, кривые Безье или иные сплайны. Зачастую здесь применяются методы оптимизации, чтобы определить оптимальную кривую при заданных параметрах/ключевых точках, либо генерируется набор кривых, из которых выбирается наиболее оптимальная из возможных. А, например, в работе, откуда взята эта иллюстрация, сначала происходит грубый выбор одной кривой из нескольких, а затем подстрока параметров методами оптимизации.</a:t>
            </a:r>
          </a:p>
          <a:p>
            <a:endParaRPr lang="ru-RU" baseline="0" dirty="0" smtClean="0"/>
          </a:p>
          <a:p>
            <a:r>
              <a:rPr lang="ru-RU" baseline="0" dirty="0" smtClean="0"/>
              <a:t>Ограничением этой группы методов является их не универсальность. В основном, они применяются при движении по дороге, т.е. при линейном движении вдоль кривой.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23</a:t>
            </a:fld>
            <a:endParaRPr lang="ru-RU"/>
          </a:p>
        </p:txBody>
      </p:sp>
    </p:spTree>
    <p:extLst>
      <p:ext uri="{BB962C8B-B14F-4D97-AF65-F5344CB8AC3E}">
        <p14:creationId xmlns:p14="http://schemas.microsoft.com/office/powerpoint/2010/main" val="68404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24</a:t>
            </a:fld>
            <a:endParaRPr lang="ru-RU"/>
          </a:p>
        </p:txBody>
      </p:sp>
    </p:spTree>
    <p:extLst>
      <p:ext uri="{BB962C8B-B14F-4D97-AF65-F5344CB8AC3E}">
        <p14:creationId xmlns:p14="http://schemas.microsoft.com/office/powerpoint/2010/main" val="3049727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25</a:t>
            </a:fld>
            <a:endParaRPr lang="ru-RU"/>
          </a:p>
        </p:txBody>
      </p:sp>
    </p:spTree>
    <p:extLst>
      <p:ext uri="{BB962C8B-B14F-4D97-AF65-F5344CB8AC3E}">
        <p14:creationId xmlns:p14="http://schemas.microsoft.com/office/powerpoint/2010/main" val="375640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26</a:t>
            </a:fld>
            <a:endParaRPr lang="ru-RU"/>
          </a:p>
        </p:txBody>
      </p:sp>
    </p:spTree>
    <p:extLst>
      <p:ext uri="{BB962C8B-B14F-4D97-AF65-F5344CB8AC3E}">
        <p14:creationId xmlns:p14="http://schemas.microsoft.com/office/powerpoint/2010/main" val="2476406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движения осуществляется в  движущейся системе </a:t>
            </a:r>
            <a:r>
              <a:rPr lang="ru-RU" baseline="0" dirty="0" err="1" smtClean="0"/>
              <a:t>системе</a:t>
            </a:r>
            <a:r>
              <a:rPr lang="ru-RU" baseline="0" dirty="0" smtClean="0"/>
              <a:t> координат </a:t>
            </a:r>
            <a:r>
              <a:rPr lang="en-US" baseline="0" dirty="0" smtClean="0"/>
              <a:t>[</a:t>
            </a:r>
            <a:r>
              <a:rPr lang="en-US" baseline="0" dirty="0" err="1" smtClean="0"/>
              <a:t>Frenet</a:t>
            </a:r>
            <a:r>
              <a:rPr lang="en-US" baseline="0" dirty="0" smtClean="0"/>
              <a:t> Frame]</a:t>
            </a:r>
            <a:r>
              <a:rPr lang="ru-RU" baseline="0" dirty="0" smtClean="0"/>
              <a:t>. Центр системы координат </a:t>
            </a:r>
            <a:r>
              <a:rPr lang="en-US" baseline="0" dirty="0" smtClean="0"/>
              <a:t>r(s)</a:t>
            </a:r>
            <a:r>
              <a:rPr lang="ru-RU" baseline="0" dirty="0" smtClean="0"/>
              <a:t> расположен на идеальной траектории, ось абсцисс – касательная </a:t>
            </a:r>
            <a:r>
              <a:rPr lang="en-US" baseline="0" dirty="0" err="1" smtClean="0"/>
              <a:t>t_r</a:t>
            </a:r>
            <a:r>
              <a:rPr lang="ru-RU" baseline="0" dirty="0" smtClean="0"/>
              <a:t>, ось ординат – нормаль</a:t>
            </a:r>
            <a:r>
              <a:rPr lang="en-US" baseline="0" dirty="0" smtClean="0"/>
              <a:t> </a:t>
            </a:r>
            <a:r>
              <a:rPr lang="en-US" baseline="0" dirty="0" err="1" smtClean="0"/>
              <a:t>n_r</a:t>
            </a:r>
            <a:r>
              <a:rPr lang="ru-RU" baseline="0" dirty="0" smtClean="0"/>
              <a:t>. Такой выбор системы координат позволяет рассматривать движение автомобиля как комбинацию двух движений – продольного и поперечного.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27</a:t>
            </a:fld>
            <a:endParaRPr lang="ru-RU"/>
          </a:p>
        </p:txBody>
      </p:sp>
    </p:spTree>
    <p:extLst>
      <p:ext uri="{BB962C8B-B14F-4D97-AF65-F5344CB8AC3E}">
        <p14:creationId xmlns:p14="http://schemas.microsoft.com/office/powerpoint/2010/main" val="1070752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выбора оптимальны</a:t>
            </a:r>
            <a:r>
              <a:rPr lang="ru-RU" baseline="0" dirty="0" smtClean="0"/>
              <a:t>х траекторий (продольной и поперечных) используются функции стоимости, обе они основаны на минимизации рывка (</a:t>
            </a:r>
            <a:r>
              <a:rPr lang="en-US" baseline="0" dirty="0" smtClean="0"/>
              <a:t>jerk) – </a:t>
            </a:r>
            <a:r>
              <a:rPr lang="ru-RU" baseline="0" dirty="0" smtClean="0"/>
              <a:t>производной ускорения. Такой выбор функции стоимости позволит минимизировать рывки и уменьшить резкие </a:t>
            </a:r>
            <a:r>
              <a:rPr lang="ru-RU" baseline="0" dirty="0" err="1" smtClean="0"/>
              <a:t>манервы</a:t>
            </a:r>
            <a:r>
              <a:rPr lang="ru-RU" baseline="0" dirty="0" smtClean="0"/>
              <a:t>.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28</a:t>
            </a:fld>
            <a:endParaRPr lang="ru-RU"/>
          </a:p>
        </p:txBody>
      </p:sp>
    </p:spTree>
    <p:extLst>
      <p:ext uri="{BB962C8B-B14F-4D97-AF65-F5344CB8AC3E}">
        <p14:creationId xmlns:p14="http://schemas.microsoft.com/office/powerpoint/2010/main" val="2486114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Поперечное</a:t>
            </a:r>
            <a:r>
              <a:rPr lang="ru-RU" baseline="0" dirty="0" smtClean="0"/>
              <a:t> движение определятся как отклонение от идеальной траектории в зависимости от покрытой длины пути. Используется именно длина пути, а не время, чтобы генерировать меньше нереальных траекторий, например,  по продольной траектории проехали немного, а по поперечной много, что </a:t>
            </a:r>
            <a:r>
              <a:rPr lang="ru-RU" baseline="0" dirty="0" err="1" smtClean="0"/>
              <a:t>кинематически</a:t>
            </a:r>
            <a:r>
              <a:rPr lang="ru-RU" baseline="0" dirty="0" smtClean="0"/>
              <a:t> и динамически невозможно. В таком же случае мы накладываем ограничение на изменение поперечного расстояния от пройденного продольного расстояния, и так проще учесть ограничения. </a:t>
            </a:r>
          </a:p>
          <a:p>
            <a:endParaRPr lang="ru-RU" baseline="0" dirty="0" smtClean="0"/>
          </a:p>
          <a:p>
            <a:r>
              <a:rPr lang="ru-RU" baseline="0" dirty="0" smtClean="0"/>
              <a:t>Функция стоимости состоит из трех взвешенных частей: минимизация рывков, минимизация времени маневра, минимизация отклонения от идеальной траектории в конце маневра. Подбирая коэффициенты можно добиться разного поведения.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29</a:t>
            </a:fld>
            <a:endParaRPr lang="ru-RU"/>
          </a:p>
        </p:txBody>
      </p:sp>
    </p:spTree>
    <p:extLst>
      <p:ext uri="{BB962C8B-B14F-4D97-AF65-F5344CB8AC3E}">
        <p14:creationId xmlns:p14="http://schemas.microsoft.com/office/powerpoint/2010/main" val="74968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осуществляется в форме полиномов пятого порядка, потому что они являются </a:t>
            </a:r>
            <a:r>
              <a:rPr lang="en-US" baseline="0" dirty="0" smtClean="0"/>
              <a:t>jerk-</a:t>
            </a:r>
            <a:r>
              <a:rPr lang="ru-RU" baseline="0" dirty="0" smtClean="0"/>
              <a:t>оптимальным соединением двух состояний. Помимо этого, они являются гладкими по первой производной (скорости), что обеспечивает планирование более плавных траекторий. Для нахождения отрезка траектории задается начальное состояние (положение, скорость и ускорение), конечное состояние и время совершения маневра. Имея эти значения, можно легко найти коэффициенты полинома решая систему шести линейных уравнений.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30</a:t>
            </a:fld>
            <a:endParaRPr lang="ru-RU"/>
          </a:p>
        </p:txBody>
      </p:sp>
    </p:spTree>
    <p:extLst>
      <p:ext uri="{BB962C8B-B14F-4D97-AF65-F5344CB8AC3E}">
        <p14:creationId xmlns:p14="http://schemas.microsoft.com/office/powerpoint/2010/main" val="313508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последнее время</a:t>
            </a:r>
            <a:r>
              <a:rPr lang="ru-RU" baseline="0" dirty="0" smtClean="0"/>
              <a:t> многими компаниями и исследовательскими институтами ведутся активное изучение и разработка интеллектуальных транспортных систем, от относительно «простых» ассистентов и интеллектуальных систем помощи водителю до автономных автомобилей. Применение интеллектуальных систем и беспилотных автомобилей в частности позволит увеличить безопасность дорожного движения, а в перспективе, при массовом их использовании, более эффективно использовать дорожную инфраструктуру, уменьшить пробки, увеличить пропускную способность.</a:t>
            </a:r>
          </a:p>
          <a:p>
            <a:r>
              <a:rPr lang="ru-RU" baseline="0" dirty="0" smtClean="0"/>
              <a:t>Поэтому актуальной является работа </a:t>
            </a:r>
            <a:r>
              <a:rPr lang="en-US" baseline="0" dirty="0" smtClean="0"/>
              <a:t>&lt;</a:t>
            </a:r>
            <a:r>
              <a:rPr lang="ru-RU" baseline="0" dirty="0" smtClean="0"/>
              <a:t>…</a:t>
            </a:r>
            <a:r>
              <a:rPr lang="en-US" baseline="0" dirty="0" smtClean="0"/>
              <a:t>&gt;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a:t>
            </a:fld>
            <a:endParaRPr lang="ru-RU"/>
          </a:p>
        </p:txBody>
      </p:sp>
    </p:spTree>
    <p:extLst>
      <p:ext uri="{BB962C8B-B14F-4D97-AF65-F5344CB8AC3E}">
        <p14:creationId xmlns:p14="http://schemas.microsoft.com/office/powerpoint/2010/main" val="679377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39</a:t>
            </a:fld>
            <a:endParaRPr lang="ru-RU"/>
          </a:p>
        </p:txBody>
      </p:sp>
    </p:spTree>
    <p:extLst>
      <p:ext uri="{BB962C8B-B14F-4D97-AF65-F5344CB8AC3E}">
        <p14:creationId xmlns:p14="http://schemas.microsoft.com/office/powerpoint/2010/main" val="2700088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a:t>
            </a:r>
            <a:r>
              <a:rPr lang="ru-RU" baseline="0" dirty="0" smtClean="0"/>
              <a:t> рамках работы был реализован </a:t>
            </a:r>
            <a:r>
              <a:rPr lang="ru-RU" baseline="0" dirty="0" err="1" smtClean="0"/>
              <a:t>эксперимнетальный</a:t>
            </a:r>
            <a:r>
              <a:rPr lang="ru-RU" baseline="0" dirty="0" smtClean="0"/>
              <a:t> прототип на основе мобильной шестиколесной платформы. Платформа оснащена бортовым компьютером </a:t>
            </a:r>
            <a:r>
              <a:rPr lang="en-US" baseline="0" dirty="0" smtClean="0"/>
              <a:t>NVidia </a:t>
            </a:r>
            <a:r>
              <a:rPr lang="en-US" baseline="0" dirty="0" err="1" smtClean="0"/>
              <a:t>Jetson</a:t>
            </a:r>
            <a:r>
              <a:rPr lang="en-US" baseline="0" dirty="0" smtClean="0"/>
              <a:t> TX2, </a:t>
            </a:r>
            <a:r>
              <a:rPr lang="ru-RU" baseline="0" dirty="0" smtClean="0"/>
              <a:t>стерео-камерой </a:t>
            </a:r>
            <a:r>
              <a:rPr lang="en-US" baseline="0" dirty="0" smtClean="0"/>
              <a:t>ZED, </a:t>
            </a:r>
            <a:r>
              <a:rPr lang="ru-RU" baseline="0" dirty="0" smtClean="0"/>
              <a:t>которая используется для </a:t>
            </a:r>
            <a:r>
              <a:rPr lang="en-US" baseline="0" dirty="0" smtClean="0"/>
              <a:t>SLAM </a:t>
            </a:r>
            <a:r>
              <a:rPr lang="ru-RU" baseline="0" dirty="0" smtClean="0"/>
              <a:t>и </a:t>
            </a:r>
            <a:r>
              <a:rPr lang="ru-RU" baseline="0" dirty="0" err="1" smtClean="0"/>
              <a:t>лидаром</a:t>
            </a:r>
            <a:r>
              <a:rPr lang="ru-RU" baseline="0" dirty="0" smtClean="0"/>
              <a:t> </a:t>
            </a:r>
            <a:r>
              <a:rPr lang="en-US" baseline="0" dirty="0" err="1" smtClean="0"/>
              <a:t>Velodyne</a:t>
            </a:r>
            <a:r>
              <a:rPr lang="en-US" baseline="0" dirty="0" smtClean="0"/>
              <a:t> VLP-16, </a:t>
            </a:r>
            <a:r>
              <a:rPr lang="ru-RU" baseline="0" dirty="0" smtClean="0"/>
              <a:t>который используется для обнаружения препятствий.</a:t>
            </a:r>
          </a:p>
        </p:txBody>
      </p:sp>
      <p:sp>
        <p:nvSpPr>
          <p:cNvPr id="4" name="Номер слайда 3"/>
          <p:cNvSpPr>
            <a:spLocks noGrp="1"/>
          </p:cNvSpPr>
          <p:nvPr>
            <p:ph type="sldNum" sz="quarter" idx="10"/>
          </p:nvPr>
        </p:nvSpPr>
        <p:spPr/>
        <p:txBody>
          <a:bodyPr/>
          <a:lstStyle/>
          <a:p>
            <a:fld id="{7DE7B391-160A-48F0-8BAB-B475448DEF69}" type="slidenum">
              <a:rPr lang="ru-RU" smtClean="0"/>
              <a:t>40</a:t>
            </a:fld>
            <a:endParaRPr lang="ru-RU"/>
          </a:p>
        </p:txBody>
      </p:sp>
    </p:spTree>
    <p:extLst>
      <p:ext uri="{BB962C8B-B14F-4D97-AF65-F5344CB8AC3E}">
        <p14:creationId xmlns:p14="http://schemas.microsoft.com/office/powerpoint/2010/main" val="2853762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качестве</a:t>
            </a:r>
            <a:r>
              <a:rPr lang="ru-RU" baseline="0" dirty="0" smtClean="0"/>
              <a:t> основы для системы управления применяется </a:t>
            </a:r>
            <a:r>
              <a:rPr lang="en-US" baseline="0" dirty="0" smtClean="0"/>
              <a:t>Robot Operation System. ROS – </a:t>
            </a:r>
            <a:r>
              <a:rPr lang="ru-RU" baseline="0" dirty="0" err="1" smtClean="0"/>
              <a:t>фреймворк</a:t>
            </a:r>
            <a:r>
              <a:rPr lang="ru-RU" baseline="0" dirty="0" smtClean="0"/>
              <a:t> для разработки ПО для роботов. </a:t>
            </a:r>
            <a:r>
              <a:rPr lang="en-US" baseline="0" dirty="0" smtClean="0"/>
              <a:t>ROS </a:t>
            </a:r>
            <a:r>
              <a:rPr lang="ru-RU" baseline="0" dirty="0" smtClean="0"/>
              <a:t>обладает рядом преимуществ, существенно упрощающих разработку</a:t>
            </a:r>
            <a:r>
              <a:rPr lang="en-US" baseline="0" dirty="0" smtClean="0"/>
              <a:t>. </a:t>
            </a:r>
            <a:r>
              <a:rPr lang="ru-RU" baseline="0" dirty="0" smtClean="0"/>
              <a:t>Это распределенный модульный дизайн, множество готового ПО реализующее работу с теми или иными датчиками, механизмами и распространенные в робототехнике алгоритмы.</a:t>
            </a:r>
          </a:p>
          <a:p>
            <a:endParaRPr lang="ru-RU" baseline="0" dirty="0" smtClean="0"/>
          </a:p>
          <a:p>
            <a:r>
              <a:rPr lang="ru-RU" baseline="0" dirty="0" smtClean="0"/>
              <a:t>ПО с использованием </a:t>
            </a:r>
            <a:r>
              <a:rPr lang="en-US" baseline="0" dirty="0" smtClean="0"/>
              <a:t>ROS </a:t>
            </a:r>
            <a:r>
              <a:rPr lang="ru-RU" baseline="0" dirty="0" smtClean="0"/>
              <a:t>строится с помощью независимых процессов – </a:t>
            </a:r>
            <a:r>
              <a:rPr lang="ru-RU" baseline="0" dirty="0" err="1" smtClean="0"/>
              <a:t>нод</a:t>
            </a:r>
            <a:r>
              <a:rPr lang="ru-RU" baseline="0" dirty="0" smtClean="0"/>
              <a:t>, которые обмениваются данными с помощью механизма издатель-подписчик – </a:t>
            </a:r>
            <a:r>
              <a:rPr lang="ru-RU" baseline="0" dirty="0" err="1" smtClean="0"/>
              <a:t>топиков</a:t>
            </a:r>
            <a:r>
              <a:rPr lang="ru-RU" baseline="0" dirty="0" smtClean="0"/>
              <a:t>. Это позволяет гибко </a:t>
            </a:r>
            <a:r>
              <a:rPr lang="ru-RU" baseline="0" dirty="0" err="1" smtClean="0"/>
              <a:t>настраитвать</a:t>
            </a:r>
            <a:r>
              <a:rPr lang="ru-RU" baseline="0" dirty="0" smtClean="0"/>
              <a:t> конфигурацию ПО, запуская различные </a:t>
            </a:r>
            <a:r>
              <a:rPr lang="ru-RU" baseline="0" dirty="0" err="1" smtClean="0"/>
              <a:t>ноды</a:t>
            </a:r>
            <a:r>
              <a:rPr lang="ru-RU" baseline="0" dirty="0" smtClean="0"/>
              <a:t> и соединяя их различным образом, никак не меняя их код.</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41</a:t>
            </a:fld>
            <a:endParaRPr lang="ru-RU"/>
          </a:p>
        </p:txBody>
      </p:sp>
    </p:spTree>
    <p:extLst>
      <p:ext uri="{BB962C8B-B14F-4D97-AF65-F5344CB8AC3E}">
        <p14:creationId xmlns:p14="http://schemas.microsoft.com/office/powerpoint/2010/main" val="32139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Следующей</a:t>
            </a:r>
            <a:r>
              <a:rPr lang="ru-RU" baseline="0" dirty="0" smtClean="0"/>
              <a:t> задачей является следование построенной траектории. Для этого применяется регулятор с обратной связью, основанный на упрощенной модели </a:t>
            </a:r>
            <a:r>
              <a:rPr lang="ru-RU" baseline="0" dirty="0" err="1" smtClean="0"/>
              <a:t>МакАдама</a:t>
            </a:r>
            <a:r>
              <a:rPr lang="ru-RU" baseline="0" dirty="0" smtClean="0"/>
              <a:t>. В качестве управляющего сигнала для рулевого управления используется угол между текущим вектором скорости и направлением на точку впереди на траектории на </a:t>
            </a:r>
            <a:r>
              <a:rPr lang="ru-RU" baseline="0" dirty="0" err="1" smtClean="0"/>
              <a:t>неком</a:t>
            </a:r>
            <a:r>
              <a:rPr lang="ru-RU" baseline="0" dirty="0" smtClean="0"/>
              <a:t> расстоянии. Применяется П-регулятор.</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44</a:t>
            </a:fld>
            <a:endParaRPr lang="ru-RU"/>
          </a:p>
        </p:txBody>
      </p:sp>
    </p:spTree>
    <p:extLst>
      <p:ext uri="{BB962C8B-B14F-4D97-AF65-F5344CB8AC3E}">
        <p14:creationId xmlns:p14="http://schemas.microsoft.com/office/powerpoint/2010/main" val="2468007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Предполагая,</a:t>
            </a:r>
            <a:r>
              <a:rPr lang="ru-RU" baseline="0" dirty="0" smtClean="0"/>
              <a:t> что траектория состоит из большого количества близко расположенных точек, поиск требуемой точки осуществляется следующим образом. Сначала находится ближайшая к автомобилю точка </a:t>
            </a:r>
            <a:r>
              <a:rPr lang="en-US" baseline="0" dirty="0" smtClean="0"/>
              <a:t>C </a:t>
            </a:r>
            <a:r>
              <a:rPr lang="ru-RU" baseline="0" dirty="0" smtClean="0"/>
              <a:t>на траектории, а затем от нее вперед по траектории перебираются точки, до тех пор, пока расстояние между автомобилем и точкой не будет больше </a:t>
            </a:r>
            <a:r>
              <a:rPr lang="en-US" baseline="0" dirty="0" smtClean="0"/>
              <a:t>R.</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45</a:t>
            </a:fld>
            <a:endParaRPr lang="ru-RU"/>
          </a:p>
        </p:txBody>
      </p:sp>
    </p:spTree>
    <p:extLst>
      <p:ext uri="{BB962C8B-B14F-4D97-AF65-F5344CB8AC3E}">
        <p14:creationId xmlns:p14="http://schemas.microsoft.com/office/powerpoint/2010/main" val="1669893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a:t>
            </a:r>
            <a:r>
              <a:rPr lang="ru-RU" baseline="0" dirty="0" smtClean="0"/>
              <a:t> слайде представлена текущая структура системы управления. Синим обозначены </a:t>
            </a:r>
            <a:r>
              <a:rPr lang="ru-RU" baseline="0" dirty="0" err="1" smtClean="0"/>
              <a:t>ноды</a:t>
            </a:r>
            <a:r>
              <a:rPr lang="ru-RU" baseline="0" dirty="0" smtClean="0"/>
              <a:t>, желтым – топики. Красные стрелки – публикации в топик, синие – чтение. </a:t>
            </a:r>
          </a:p>
          <a:p>
            <a:r>
              <a:rPr lang="ru-RU" baseline="0" dirty="0" smtClean="0"/>
              <a:t>В первую очередь осуществляется получение данных с </a:t>
            </a:r>
            <a:r>
              <a:rPr lang="en-US" baseline="0" dirty="0" smtClean="0"/>
              <a:t>ZED-</a:t>
            </a:r>
            <a:r>
              <a:rPr lang="ru-RU" baseline="0" dirty="0" smtClean="0"/>
              <a:t>камеры и </a:t>
            </a:r>
            <a:r>
              <a:rPr lang="ru-RU" baseline="0" dirty="0" err="1" smtClean="0"/>
              <a:t>лидара</a:t>
            </a:r>
            <a:r>
              <a:rPr lang="ru-RU" baseline="0" dirty="0" smtClean="0"/>
              <a:t>. За это отвечают сторонние библиотеки. </a:t>
            </a:r>
            <a:r>
              <a:rPr lang="ru-RU" baseline="0" dirty="0" err="1" smtClean="0"/>
              <a:t>Нода</a:t>
            </a:r>
            <a:r>
              <a:rPr lang="ru-RU" baseline="0" dirty="0" smtClean="0"/>
              <a:t> </a:t>
            </a:r>
            <a:r>
              <a:rPr lang="ru-RU" baseline="0" dirty="0" err="1" smtClean="0"/>
              <a:t>лидара</a:t>
            </a:r>
            <a:r>
              <a:rPr lang="ru-RU" baseline="0" dirty="0" smtClean="0"/>
              <a:t> публикует облако точек, </a:t>
            </a:r>
            <a:r>
              <a:rPr lang="ru-RU" baseline="0" dirty="0" err="1" smtClean="0"/>
              <a:t>нода</a:t>
            </a:r>
            <a:r>
              <a:rPr lang="ru-RU" baseline="0" dirty="0" smtClean="0"/>
              <a:t> </a:t>
            </a:r>
            <a:r>
              <a:rPr lang="ru-RU" baseline="0" dirty="0" err="1" smtClean="0"/>
              <a:t>зед</a:t>
            </a:r>
            <a:r>
              <a:rPr lang="ru-RU" baseline="0" dirty="0" smtClean="0"/>
              <a:t>-камеры реализует СЛАМ алгоритм и публикует текущее положение и ориентацию автомобиля.</a:t>
            </a:r>
          </a:p>
          <a:p>
            <a:r>
              <a:rPr lang="ru-RU" baseline="0" dirty="0" err="1" smtClean="0"/>
              <a:t>Нода</a:t>
            </a:r>
            <a:r>
              <a:rPr lang="ru-RU" baseline="0" dirty="0" smtClean="0"/>
              <a:t> </a:t>
            </a:r>
            <a:r>
              <a:rPr lang="en-US" baseline="0" dirty="0" err="1" smtClean="0"/>
              <a:t>car_state_node</a:t>
            </a:r>
            <a:r>
              <a:rPr lang="en-US" baseline="0" dirty="0" smtClean="0"/>
              <a:t> </a:t>
            </a:r>
            <a:r>
              <a:rPr lang="ru-RU" baseline="0" dirty="0" smtClean="0"/>
              <a:t>осуществляет </a:t>
            </a:r>
            <a:r>
              <a:rPr lang="ru-RU" baseline="0" dirty="0" err="1" smtClean="0"/>
              <a:t>дифференцировние</a:t>
            </a:r>
            <a:r>
              <a:rPr lang="ru-RU" baseline="0" dirty="0" smtClean="0"/>
              <a:t> положение автомобиля, чтобы рассчитать скорость и текущее состояние автомобиля (положение, угол поворота, скорость) в топик </a:t>
            </a:r>
            <a:r>
              <a:rPr lang="en-US" baseline="0" dirty="0" err="1" smtClean="0"/>
              <a:t>car_state</a:t>
            </a:r>
            <a:r>
              <a:rPr lang="en-US" baseline="0" dirty="0" smtClean="0"/>
              <a:t>.</a:t>
            </a:r>
          </a:p>
          <a:p>
            <a:r>
              <a:rPr lang="en-US" baseline="0" dirty="0" err="1" smtClean="0"/>
              <a:t>Obstacle_detection_node</a:t>
            </a:r>
            <a:r>
              <a:rPr lang="en-US" baseline="0" dirty="0" smtClean="0"/>
              <a:t> </a:t>
            </a:r>
            <a:r>
              <a:rPr lang="ru-RU" baseline="0" dirty="0" smtClean="0"/>
              <a:t>реализует тестовое детектирование препятствий с помощью облака точек. Текущая реализация считает препятствием все, что выше определенного порога. Данные представляются в виде регулярной сетки (</a:t>
            </a:r>
            <a:r>
              <a:rPr lang="en-US" baseline="0" dirty="0" err="1" smtClean="0"/>
              <a:t>OccupancyGrid</a:t>
            </a:r>
            <a:r>
              <a:rPr lang="en-US" baseline="0" dirty="0" smtClean="0"/>
              <a:t>). </a:t>
            </a:r>
            <a:r>
              <a:rPr lang="ru-RU" baseline="0" dirty="0" smtClean="0"/>
              <a:t>Для работы с картой применяется </a:t>
            </a:r>
            <a:r>
              <a:rPr lang="en-US" baseline="0" dirty="0" err="1" smtClean="0"/>
              <a:t>map_server</a:t>
            </a:r>
            <a:r>
              <a:rPr lang="en-US" baseline="0" dirty="0" smtClean="0"/>
              <a:t>, </a:t>
            </a:r>
            <a:r>
              <a:rPr lang="ru-RU" baseline="0" dirty="0" smtClean="0"/>
              <a:t>который реализует механизм общей памяти, а не механизмы </a:t>
            </a:r>
            <a:r>
              <a:rPr lang="en-US" baseline="0" dirty="0" smtClean="0"/>
              <a:t>ROS.</a:t>
            </a:r>
          </a:p>
          <a:p>
            <a:r>
              <a:rPr lang="ru-RU" baseline="0" dirty="0" smtClean="0"/>
              <a:t>Затем идет группа </a:t>
            </a:r>
            <a:r>
              <a:rPr lang="ru-RU" baseline="0" dirty="0" err="1" smtClean="0"/>
              <a:t>нод</a:t>
            </a:r>
            <a:r>
              <a:rPr lang="ru-RU" baseline="0" dirty="0" smtClean="0"/>
              <a:t> планирования движения. </a:t>
            </a:r>
            <a:r>
              <a:rPr lang="en-US" baseline="0" dirty="0" err="1" smtClean="0"/>
              <a:t>Behaviour_planning_node</a:t>
            </a:r>
            <a:r>
              <a:rPr lang="en-US" baseline="0" dirty="0" smtClean="0"/>
              <a:t> </a:t>
            </a:r>
            <a:r>
              <a:rPr lang="ru-RU" baseline="0" dirty="0" smtClean="0"/>
              <a:t>реализует принятие решение и формирование локальной цели, в текущей реализации он просто реализует движение вдоль предопределенной траектории. </a:t>
            </a:r>
          </a:p>
          <a:p>
            <a:r>
              <a:rPr lang="ru-RU" baseline="0" dirty="0" err="1" smtClean="0"/>
              <a:t>Ноды</a:t>
            </a:r>
            <a:r>
              <a:rPr lang="ru-RU" baseline="0" dirty="0" smtClean="0"/>
              <a:t> </a:t>
            </a:r>
            <a:r>
              <a:rPr lang="en-US" baseline="0" dirty="0" err="1" smtClean="0"/>
              <a:t>motion_planner_node</a:t>
            </a:r>
            <a:r>
              <a:rPr lang="en-US" baseline="0" dirty="0" smtClean="0"/>
              <a:t> </a:t>
            </a:r>
            <a:r>
              <a:rPr lang="ru-RU" baseline="0" dirty="0" smtClean="0"/>
              <a:t>реализует планирование отрезка пути от текущего положения до следующей локальной цели с помощью рассмотренного ранее механизма. Она публикует траекторию – набор точек и скоростей.</a:t>
            </a:r>
          </a:p>
          <a:p>
            <a:r>
              <a:rPr lang="ru-RU" baseline="0" dirty="0" smtClean="0"/>
              <a:t>Затем </a:t>
            </a:r>
            <a:r>
              <a:rPr lang="ru-RU" baseline="0" dirty="0" err="1" smtClean="0"/>
              <a:t>нода</a:t>
            </a:r>
            <a:r>
              <a:rPr lang="ru-RU" baseline="0" dirty="0" smtClean="0"/>
              <a:t> </a:t>
            </a:r>
            <a:r>
              <a:rPr lang="en-US" baseline="0" dirty="0" err="1" smtClean="0"/>
              <a:t>controller_node</a:t>
            </a:r>
            <a:r>
              <a:rPr lang="en-US" baseline="0" dirty="0" smtClean="0"/>
              <a:t> </a:t>
            </a:r>
            <a:r>
              <a:rPr lang="ru-RU" baseline="0" dirty="0" smtClean="0"/>
              <a:t>реализует регулятор с обратной связью. В настоящее время реализован только регулятор рулевого управления, регулирование продольной скорости не осуществляется. Регулятор публикует команды рулевого управления, которые принимаются </a:t>
            </a:r>
            <a:r>
              <a:rPr lang="ru-RU" baseline="0" dirty="0" err="1" smtClean="0"/>
              <a:t>нодойо</a:t>
            </a:r>
            <a:r>
              <a:rPr lang="ru-RU" baseline="0" dirty="0" smtClean="0"/>
              <a:t> </a:t>
            </a:r>
            <a:r>
              <a:rPr lang="en-US" baseline="0" dirty="0" err="1" smtClean="0"/>
              <a:t>car_driver_node</a:t>
            </a:r>
            <a:r>
              <a:rPr lang="ru-RU" baseline="0" dirty="0" smtClean="0"/>
              <a:t>. Эта </a:t>
            </a:r>
            <a:r>
              <a:rPr lang="ru-RU" baseline="0" dirty="0" err="1" smtClean="0"/>
              <a:t>нода</a:t>
            </a:r>
            <a:r>
              <a:rPr lang="ru-RU" baseline="0" dirty="0" smtClean="0"/>
              <a:t>, в свою очередь, отправляет команды по </a:t>
            </a:r>
            <a:r>
              <a:rPr lang="en-US" baseline="0" dirty="0" smtClean="0"/>
              <a:t>UART </a:t>
            </a:r>
            <a:r>
              <a:rPr lang="ru-RU" baseline="0" dirty="0" smtClean="0"/>
              <a:t>контроллеру </a:t>
            </a:r>
            <a:r>
              <a:rPr lang="en-US" baseline="0" dirty="0" smtClean="0"/>
              <a:t>STM32, </a:t>
            </a:r>
            <a:r>
              <a:rPr lang="ru-RU" baseline="0" dirty="0" smtClean="0"/>
              <a:t>который уже управляет двигателями платформы.</a:t>
            </a:r>
          </a:p>
        </p:txBody>
      </p:sp>
      <p:sp>
        <p:nvSpPr>
          <p:cNvPr id="4" name="Номер слайда 3"/>
          <p:cNvSpPr>
            <a:spLocks noGrp="1"/>
          </p:cNvSpPr>
          <p:nvPr>
            <p:ph type="sldNum" sz="quarter" idx="10"/>
          </p:nvPr>
        </p:nvSpPr>
        <p:spPr/>
        <p:txBody>
          <a:bodyPr/>
          <a:lstStyle/>
          <a:p>
            <a:fld id="{7DE7B391-160A-48F0-8BAB-B475448DEF69}" type="slidenum">
              <a:rPr lang="ru-RU" smtClean="0"/>
              <a:t>46</a:t>
            </a:fld>
            <a:endParaRPr lang="ru-RU"/>
          </a:p>
        </p:txBody>
      </p:sp>
    </p:spTree>
    <p:extLst>
      <p:ext uri="{BB962C8B-B14F-4D97-AF65-F5344CB8AC3E}">
        <p14:creationId xmlns:p14="http://schemas.microsoft.com/office/powerpoint/2010/main" val="3517601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Был</a:t>
            </a:r>
            <a:r>
              <a:rPr lang="ru-RU" baseline="0" dirty="0" smtClean="0"/>
              <a:t> проведен ряд экспериментов с мобильной платформой, демонстрирующие, что она способна двигаться по траектории и объезжать препятствия.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47</a:t>
            </a:fld>
            <a:endParaRPr lang="ru-RU"/>
          </a:p>
        </p:txBody>
      </p:sp>
    </p:spTree>
    <p:extLst>
      <p:ext uri="{BB962C8B-B14F-4D97-AF65-F5344CB8AC3E}">
        <p14:creationId xmlns:p14="http://schemas.microsoft.com/office/powerpoint/2010/main" val="1942416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этих рисунках</a:t>
            </a:r>
            <a:r>
              <a:rPr lang="ru-RU" baseline="0" dirty="0" smtClean="0"/>
              <a:t> представлена визуализация процесса планирования траектории без препятствия и с наличием </a:t>
            </a:r>
            <a:r>
              <a:rPr lang="ru-RU" baseline="0" dirty="0" err="1" smtClean="0"/>
              <a:t>преятствия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48</a:t>
            </a:fld>
            <a:endParaRPr lang="ru-RU"/>
          </a:p>
        </p:txBody>
      </p:sp>
    </p:spTree>
    <p:extLst>
      <p:ext uri="{BB962C8B-B14F-4D97-AF65-F5344CB8AC3E}">
        <p14:creationId xmlns:p14="http://schemas.microsoft.com/office/powerpoint/2010/main" val="388003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этом рисунке представлено сравнение программной траектории и траектории, измеренной с помощью </a:t>
            </a:r>
            <a:r>
              <a:rPr lang="en-US" baseline="0" dirty="0" smtClean="0"/>
              <a:t>ZED-</a:t>
            </a:r>
            <a:r>
              <a:rPr lang="ru-RU" baseline="0" dirty="0" smtClean="0"/>
              <a:t>камеры. Максимальная ошибка составила примерно 5см, что показывает, что алгоритм довольно точно удерживает </a:t>
            </a:r>
            <a:r>
              <a:rPr lang="ru-RU" baseline="0" dirty="0" err="1" smtClean="0"/>
              <a:t>траеткорию</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49</a:t>
            </a:fld>
            <a:endParaRPr lang="ru-RU"/>
          </a:p>
        </p:txBody>
      </p:sp>
    </p:spTree>
    <p:extLst>
      <p:ext uri="{BB962C8B-B14F-4D97-AF65-F5344CB8AC3E}">
        <p14:creationId xmlns:p14="http://schemas.microsoft.com/office/powerpoint/2010/main" val="36715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Целью</a:t>
            </a:r>
            <a:r>
              <a:rPr lang="ru-RU" baseline="0" dirty="0" smtClean="0"/>
              <a:t> данной диссертационной работы является разработать систему </a:t>
            </a:r>
            <a:r>
              <a:rPr lang="ru-RU" baseline="0" dirty="0" smtClean="0">
                <a:solidFill>
                  <a:srgbClr val="FFC000"/>
                </a:solidFill>
              </a:rPr>
              <a:t>построения траектория и движения по ней для беспилотного автомобиля</a:t>
            </a:r>
            <a:endParaRPr lang="ru-RU" dirty="0">
              <a:solidFill>
                <a:srgbClr val="FFC000"/>
              </a:solidFill>
            </a:endParaRPr>
          </a:p>
        </p:txBody>
      </p:sp>
      <p:sp>
        <p:nvSpPr>
          <p:cNvPr id="4" name="Номер слайда 3"/>
          <p:cNvSpPr>
            <a:spLocks noGrp="1"/>
          </p:cNvSpPr>
          <p:nvPr>
            <p:ph type="sldNum" sz="quarter" idx="10"/>
          </p:nvPr>
        </p:nvSpPr>
        <p:spPr/>
        <p:txBody>
          <a:bodyPr/>
          <a:lstStyle/>
          <a:p>
            <a:fld id="{7DE7B391-160A-48F0-8BAB-B475448DEF69}" type="slidenum">
              <a:rPr lang="ru-RU" smtClean="0"/>
              <a:t>4</a:t>
            </a:fld>
            <a:endParaRPr lang="ru-RU"/>
          </a:p>
        </p:txBody>
      </p:sp>
    </p:spTree>
    <p:extLst>
      <p:ext uri="{BB962C8B-B14F-4D97-AF65-F5344CB8AC3E}">
        <p14:creationId xmlns:p14="http://schemas.microsoft.com/office/powerpoint/2010/main" val="301067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достижения поставленной цели решались следующие задачи:</a:t>
            </a:r>
            <a:r>
              <a:rPr lang="ru-RU" baseline="0" dirty="0" smtClean="0"/>
              <a:t> анализ предметной области, существующих решений и подходов, проектирование системы управления </a:t>
            </a:r>
            <a:r>
              <a:rPr lang="ru-RU" baseline="0" dirty="0" err="1" smtClean="0"/>
              <a:t>бла-бла-бла</a:t>
            </a:r>
            <a:r>
              <a:rPr lang="ru-RU" baseline="0" dirty="0" smtClean="0"/>
              <a:t>, реализация системы, экспериментальное исследование и анализ полученных результатов.</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5</a:t>
            </a:fld>
            <a:endParaRPr lang="ru-RU"/>
          </a:p>
        </p:txBody>
      </p:sp>
    </p:spTree>
    <p:extLst>
      <p:ext uri="{BB962C8B-B14F-4D97-AF65-F5344CB8AC3E}">
        <p14:creationId xmlns:p14="http://schemas.microsoft.com/office/powerpoint/2010/main" val="264322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7</a:t>
            </a:fld>
            <a:endParaRPr lang="ru-RU"/>
          </a:p>
        </p:txBody>
      </p:sp>
    </p:spTree>
    <p:extLst>
      <p:ext uri="{BB962C8B-B14F-4D97-AF65-F5344CB8AC3E}">
        <p14:creationId xmlns:p14="http://schemas.microsoft.com/office/powerpoint/2010/main" val="65616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области беспилотных</a:t>
            </a:r>
            <a:r>
              <a:rPr lang="ru-RU" baseline="0" dirty="0" smtClean="0"/>
              <a:t> автомобилей нельзя не отметить соревнования </a:t>
            </a:r>
            <a:r>
              <a:rPr lang="en-US" baseline="0" dirty="0" err="1" smtClean="0"/>
              <a:t>Darpa</a:t>
            </a:r>
            <a:r>
              <a:rPr lang="en-US" baseline="0" dirty="0" smtClean="0"/>
              <a:t> Grand Challenge</a:t>
            </a:r>
            <a:r>
              <a:rPr lang="ru-RU" baseline="0" dirty="0" smtClean="0"/>
              <a:t>, которые были давно по меркам бурного развития технологий, но сыграли важную роль в этой области. Два первых </a:t>
            </a:r>
            <a:r>
              <a:rPr lang="en-US" baseline="0" dirty="0" smtClean="0"/>
              <a:t>Grand Challenge </a:t>
            </a:r>
            <a:r>
              <a:rPr lang="ru-RU" baseline="0" dirty="0" smtClean="0"/>
              <a:t>происходили в пустыне, третий, в 2007 году, уже заключался в передвижении в городских условиях. По результат </a:t>
            </a:r>
            <a:r>
              <a:rPr lang="en-US" baseline="0" dirty="0" smtClean="0"/>
              <a:t>Urban Challenge </a:t>
            </a:r>
            <a:r>
              <a:rPr lang="ru-RU" baseline="0" dirty="0" smtClean="0"/>
              <a:t>большинство участников опубликовали множество работ, в которых достаточно подробно описали применяемые подходы.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8</a:t>
            </a:fld>
            <a:endParaRPr lang="ru-RU"/>
          </a:p>
        </p:txBody>
      </p:sp>
    </p:spTree>
    <p:extLst>
      <p:ext uri="{BB962C8B-B14F-4D97-AF65-F5344CB8AC3E}">
        <p14:creationId xmlns:p14="http://schemas.microsoft.com/office/powerpoint/2010/main" val="278104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9</a:t>
            </a:fld>
            <a:endParaRPr lang="ru-RU"/>
          </a:p>
        </p:txBody>
      </p:sp>
    </p:spTree>
    <p:extLst>
      <p:ext uri="{BB962C8B-B14F-4D97-AF65-F5344CB8AC3E}">
        <p14:creationId xmlns:p14="http://schemas.microsoft.com/office/powerpoint/2010/main" val="78204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 слайде представлен</a:t>
            </a:r>
            <a:r>
              <a:rPr lang="ru-RU" baseline="0" dirty="0" smtClean="0"/>
              <a:t> ну такая вот примерно архитектура системы управления усредненная, потому что вариаций может быть масса (с). В первую очередь идет система восприятия, задаче которой является  в той или иной мере определение окружающей обстановке и представление ее в каком-то удобном виде, а также определение текущего состояния автомобиля (положения, ориентации, скорости, ускорение). На основе этих данных и поставленной цели, система планирования движения, которая обычно представлена в иерархическом виде, формирует последовательность управляющих сигналов, которые в свою очередь используются для управления </a:t>
            </a:r>
            <a:r>
              <a:rPr lang="ru-RU" baseline="0" dirty="0" err="1" smtClean="0"/>
              <a:t>актуаторами</a:t>
            </a:r>
            <a:r>
              <a:rPr lang="ru-RU" baseline="0" dirty="0" smtClean="0"/>
              <a:t> автомобиля (газ, руль, тормоз)</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10</a:t>
            </a:fld>
            <a:endParaRPr lang="ru-RU"/>
          </a:p>
        </p:txBody>
      </p:sp>
    </p:spTree>
    <p:extLst>
      <p:ext uri="{BB962C8B-B14F-4D97-AF65-F5344CB8AC3E}">
        <p14:creationId xmlns:p14="http://schemas.microsoft.com/office/powerpoint/2010/main" val="253620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38200" y="1122363"/>
            <a:ext cx="6500495" cy="2387600"/>
          </a:xfrm>
        </p:spPr>
        <p:txBody>
          <a:bodyPr anchor="b"/>
          <a:lstStyle>
            <a:lvl1pPr algn="ctr">
              <a:defRPr sz="6000"/>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838200" y="3602038"/>
            <a:ext cx="650049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r>
              <a:rPr lang="ru-RU" smtClean="0"/>
              <a:t>14.06.2019</a:t>
            </a:r>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E9F0703-53D6-4E52-9BF2-0FD941F4ADDB}" type="slidenum">
              <a:rPr lang="ru-RU" smtClean="0"/>
              <a:t>‹#›</a:t>
            </a:fld>
            <a:endParaRPr lang="ru-RU"/>
          </a:p>
        </p:txBody>
      </p:sp>
      <p:grpSp>
        <p:nvGrpSpPr>
          <p:cNvPr id="7" name="Группа 6"/>
          <p:cNvGrpSpPr/>
          <p:nvPr userDrawn="1"/>
        </p:nvGrpSpPr>
        <p:grpSpPr>
          <a:xfrm>
            <a:off x="7425055" y="0"/>
            <a:ext cx="3350895" cy="6858000"/>
            <a:chOff x="4364355" y="0"/>
            <a:chExt cx="3350895" cy="6858000"/>
          </a:xfrm>
        </p:grpSpPr>
        <p:sp>
          <p:nvSpPr>
            <p:cNvPr id="8" name="Прямоугольный треугольник 7"/>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Прямоугольный треугольник 9"/>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1473642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6919193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5369886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4190050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10634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3" name="Объект 2"/>
          <p:cNvSpPr>
            <a:spLocks noGrp="1"/>
          </p:cNvSpPr>
          <p:nvPr>
            <p:ph idx="1"/>
          </p:nvPr>
        </p:nvSpPr>
        <p:spPr>
          <a:xfrm>
            <a:off x="838200" y="1165860"/>
            <a:ext cx="10515600" cy="50111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45928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под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686560"/>
            <a:ext cx="10515600" cy="44904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
        <p:nvSpPr>
          <p:cNvPr id="15" name="Текст 14"/>
          <p:cNvSpPr>
            <a:spLocks noGrp="1"/>
          </p:cNvSpPr>
          <p:nvPr>
            <p:ph type="body" sz="quarter" idx="13" hasCustomPrompt="1"/>
          </p:nvPr>
        </p:nvSpPr>
        <p:spPr>
          <a:xfrm>
            <a:off x="838200" y="927416"/>
            <a:ext cx="10515600" cy="520383"/>
          </a:xfrm>
        </p:spPr>
        <p:txBody>
          <a:bodyPr>
            <a:noAutofit/>
          </a:bodyPr>
          <a:lstStyle>
            <a:lvl1pPr marL="0" indent="0">
              <a:buNone/>
              <a:defRPr sz="3200" baseline="0">
                <a:latin typeface="+mj-lt"/>
              </a:defRPr>
            </a:lvl1pPr>
          </a:lstStyle>
          <a:p>
            <a:pPr lvl="0"/>
            <a:r>
              <a:rPr lang="ru-RU" dirty="0" smtClean="0"/>
              <a:t>Образец подзаголовка</a:t>
            </a:r>
            <a:endParaRPr lang="ru-RU" dirty="0"/>
          </a:p>
        </p:txBody>
      </p:sp>
    </p:spTree>
    <p:extLst>
      <p:ext uri="{BB962C8B-B14F-4D97-AF65-F5344CB8AC3E}">
        <p14:creationId xmlns:p14="http://schemas.microsoft.com/office/powerpoint/2010/main" val="30982961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Слайд крупный">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165860"/>
            <a:ext cx="10515600" cy="5011103"/>
          </a:xfrm>
        </p:spPr>
        <p:txBody>
          <a:bodyPr>
            <a:normAutofit/>
          </a:bodyPr>
          <a:lstStyle>
            <a:lvl1pPr>
              <a:defRPr sz="4000">
                <a:latin typeface="+mj-lt"/>
              </a:defRPr>
            </a:lvl1pPr>
            <a:lvl2pPr>
              <a:defRPr sz="3600">
                <a:latin typeface="+mj-lt"/>
              </a:defRPr>
            </a:lvl2pPr>
            <a:lvl3pPr>
              <a:defRPr sz="3200">
                <a:latin typeface="+mj-lt"/>
              </a:defRPr>
            </a:lvl3pPr>
            <a:lvl4pPr>
              <a:defRPr sz="2800">
                <a:latin typeface="+mj-lt"/>
              </a:defRPr>
            </a:lvl4pPr>
            <a:lvl5pPr>
              <a:defRPr sz="2800">
                <a:latin typeface="+mj-lt"/>
              </a:defRPr>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7797717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grpSp>
        <p:nvGrpSpPr>
          <p:cNvPr id="22" name="Группа 21"/>
          <p:cNvGrpSpPr/>
          <p:nvPr userDrawn="1"/>
        </p:nvGrpSpPr>
        <p:grpSpPr>
          <a:xfrm>
            <a:off x="7425055" y="0"/>
            <a:ext cx="3350895" cy="6858000"/>
            <a:chOff x="4364355" y="0"/>
            <a:chExt cx="3350895" cy="6858000"/>
          </a:xfrm>
        </p:grpSpPr>
        <p:sp>
          <p:nvSpPr>
            <p:cNvPr id="20" name="Прямоугольный треугольник 19"/>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7" name="Прямоугольный треугольник 16"/>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1850" y="1709738"/>
            <a:ext cx="7045325"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70453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376316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Объект 2"/>
          <p:cNvSpPr>
            <a:spLocks noGrp="1"/>
          </p:cNvSpPr>
          <p:nvPr>
            <p:ph sz="half" idx="1"/>
          </p:nvPr>
        </p:nvSpPr>
        <p:spPr>
          <a:xfrm>
            <a:off x="838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8"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0"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1" name="Полилиния 10"/>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3" name="Полилиния 12"/>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3156982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3" name="Текст 2"/>
          <p:cNvSpPr>
            <a:spLocks noGrp="1"/>
          </p:cNvSpPr>
          <p:nvPr>
            <p:ph type="body" idx="1"/>
          </p:nvPr>
        </p:nvSpPr>
        <p:spPr>
          <a:xfrm>
            <a:off x="839788" y="116300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153602"/>
            <a:ext cx="5157787"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1630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153602"/>
            <a:ext cx="5183188"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11"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2"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3" name="Полилиния 12"/>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5" name="Полилиния 14"/>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21615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221842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6" name="Полилиния 5"/>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14.06.2019</a:t>
            </a:r>
            <a:endParaRPr lang="ru-RU" dirty="0"/>
          </a:p>
        </p:txBody>
      </p:sp>
      <p:sp>
        <p:nvSpPr>
          <p:cNvPr id="8" name="Полилиния 7"/>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052505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smtClean="0"/>
              <a:t>14.06.2019</a:t>
            </a:r>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F0703-53D6-4E52-9BF2-0FD941F4ADDB}" type="slidenum">
              <a:rPr lang="ru-RU" smtClean="0"/>
              <a:t>‹#›</a:t>
            </a:fld>
            <a:endParaRPr lang="ru-RU"/>
          </a:p>
        </p:txBody>
      </p:sp>
    </p:spTree>
    <p:extLst>
      <p:ext uri="{BB962C8B-B14F-4D97-AF65-F5344CB8AC3E}">
        <p14:creationId xmlns:p14="http://schemas.microsoft.com/office/powerpoint/2010/main" val="3362678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0.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0.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520.png"/><Relationship Id="rId7" Type="http://schemas.openxmlformats.org/officeDocument/2006/relationships/image" Target="../media/image3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70.png"/><Relationship Id="rId7"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3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61950" y="178130"/>
            <a:ext cx="7810500" cy="4052558"/>
          </a:xfrm>
        </p:spPr>
        <p:txBody>
          <a:bodyPr>
            <a:noAutofit/>
          </a:bodyPr>
          <a:lstStyle/>
          <a:p>
            <a:r>
              <a:rPr lang="ru-RU" sz="4000" dirty="0"/>
              <a:t> Разработка метода построения программной траектории и регулятора движения по ней беспилотного</a:t>
            </a:r>
            <a:br>
              <a:rPr lang="ru-RU" sz="4000" dirty="0"/>
            </a:br>
            <a:r>
              <a:rPr lang="ru-RU" sz="4000" dirty="0"/>
              <a:t>наземного транспортного средства.</a:t>
            </a:r>
          </a:p>
        </p:txBody>
      </p:sp>
      <p:sp>
        <p:nvSpPr>
          <p:cNvPr id="7" name="Подзаголовок 6"/>
          <p:cNvSpPr>
            <a:spLocks noGrp="1"/>
          </p:cNvSpPr>
          <p:nvPr>
            <p:ph type="subTitle" idx="1"/>
          </p:nvPr>
        </p:nvSpPr>
        <p:spPr>
          <a:xfrm>
            <a:off x="361950" y="4516438"/>
            <a:ext cx="7810500" cy="979487"/>
          </a:xfrm>
        </p:spPr>
        <p:txBody>
          <a:bodyPr>
            <a:normAutofit/>
          </a:bodyPr>
          <a:lstStyle/>
          <a:p>
            <a:pPr algn="r"/>
            <a:r>
              <a:rPr lang="ru-RU" sz="2000" dirty="0" smtClean="0"/>
              <a:t>Выполнил: Магистрант группы ЭВМ-2н Марков Алексей Евгеньевич</a:t>
            </a:r>
          </a:p>
          <a:p>
            <a:pPr algn="r"/>
            <a:r>
              <a:rPr lang="ru-RU" sz="2000" dirty="0" smtClean="0"/>
              <a:t>Руководитель: Горобцов Александр Сергеевич</a:t>
            </a:r>
            <a:endParaRPr lang="ru-RU" sz="2000" dirty="0"/>
          </a:p>
        </p:txBody>
      </p:sp>
      <p:sp>
        <p:nvSpPr>
          <p:cNvPr id="8" name="Подзаголовок 6"/>
          <p:cNvSpPr txBox="1">
            <a:spLocks/>
          </p:cNvSpPr>
          <p:nvPr/>
        </p:nvSpPr>
        <p:spPr>
          <a:xfrm>
            <a:off x="361950" y="6067425"/>
            <a:ext cx="7810500" cy="523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000" dirty="0" smtClean="0"/>
              <a:t>Волгоградский Государственный Технический Университет</a:t>
            </a:r>
            <a:endParaRPr lang="ru-RU" sz="2000" dirty="0"/>
          </a:p>
        </p:txBody>
      </p:sp>
    </p:spTree>
    <p:extLst>
      <p:ext uri="{BB962C8B-B14F-4D97-AF65-F5344CB8AC3E}">
        <p14:creationId xmlns:p14="http://schemas.microsoft.com/office/powerpoint/2010/main" val="6760588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Общая структура системы управления</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10</a:t>
            </a:fld>
            <a:endParaRPr lang="ru-RU" dirty="0"/>
          </a:p>
        </p:txBody>
      </p:sp>
      <p:grpSp>
        <p:nvGrpSpPr>
          <p:cNvPr id="17" name="Группа 16"/>
          <p:cNvGrpSpPr/>
          <p:nvPr/>
        </p:nvGrpSpPr>
        <p:grpSpPr>
          <a:xfrm>
            <a:off x="2353972" y="1275216"/>
            <a:ext cx="2369820" cy="3946046"/>
            <a:chOff x="1411605" y="1722120"/>
            <a:chExt cx="2369820" cy="3946046"/>
          </a:xfrm>
        </p:grpSpPr>
        <p:sp>
          <p:nvSpPr>
            <p:cNvPr id="8" name="Скругленный прямоугольник 7"/>
            <p:cNvSpPr/>
            <p:nvPr/>
          </p:nvSpPr>
          <p:spPr>
            <a:xfrm>
              <a:off x="1411605" y="1722120"/>
              <a:ext cx="2369820" cy="3946046"/>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1524000" y="207321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1" name="Скругленный прямоугольник 10"/>
            <p:cNvSpPr/>
            <p:nvPr/>
          </p:nvSpPr>
          <p:spPr>
            <a:xfrm>
              <a:off x="1518285" y="439166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2" name="Скругленный прямоугольник 11"/>
            <p:cNvSpPr/>
            <p:nvPr/>
          </p:nvSpPr>
          <p:spPr>
            <a:xfrm>
              <a:off x="1518285" y="296672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3" name="Скругленный прямоугольник 12"/>
            <p:cNvSpPr/>
            <p:nvPr/>
          </p:nvSpPr>
          <p:spPr>
            <a:xfrm>
              <a:off x="1518285" y="378968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4" name="TextBox 13"/>
            <p:cNvSpPr txBox="1"/>
            <p:nvPr/>
          </p:nvSpPr>
          <p:spPr>
            <a:xfrm>
              <a:off x="1411605" y="1729740"/>
              <a:ext cx="2369820" cy="338554"/>
            </a:xfrm>
            <a:prstGeom prst="rect">
              <a:avLst/>
            </a:prstGeom>
            <a:noFill/>
          </p:spPr>
          <p:txBody>
            <a:bodyPr wrap="square" rtlCol="0">
              <a:spAutoFit/>
            </a:bodyPr>
            <a:lstStyle/>
            <a:p>
              <a:pPr algn="ctr"/>
              <a:r>
                <a:rPr lang="ru-RU" sz="1600" dirty="0" smtClean="0"/>
                <a:t>Система восприятия</a:t>
              </a:r>
            </a:p>
          </p:txBody>
        </p:sp>
        <p:sp>
          <p:nvSpPr>
            <p:cNvPr id="15" name="Скругленный прямоугольник 14"/>
            <p:cNvSpPr/>
            <p:nvPr/>
          </p:nvSpPr>
          <p:spPr>
            <a:xfrm>
              <a:off x="1518285" y="47879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6" name="Скругленный прямоугольник 15"/>
            <p:cNvSpPr/>
            <p:nvPr/>
          </p:nvSpPr>
          <p:spPr>
            <a:xfrm>
              <a:off x="1518285" y="518414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sp>
        <p:nvSpPr>
          <p:cNvPr id="23" name="Стрелка вправо 22"/>
          <p:cNvSpPr/>
          <p:nvPr/>
        </p:nvSpPr>
        <p:spPr>
          <a:xfrm>
            <a:off x="4830472"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5" name="Группа 64"/>
          <p:cNvGrpSpPr/>
          <p:nvPr/>
        </p:nvGrpSpPr>
        <p:grpSpPr>
          <a:xfrm>
            <a:off x="5447966" y="2983283"/>
            <a:ext cx="1275010" cy="1098910"/>
            <a:chOff x="3937909" y="3651262"/>
            <a:chExt cx="1275010" cy="1098910"/>
          </a:xfrm>
        </p:grpSpPr>
        <p:sp>
          <p:nvSpPr>
            <p:cNvPr id="20" name="Скругленный прямоугольник 19"/>
            <p:cNvSpPr/>
            <p:nvPr/>
          </p:nvSpPr>
          <p:spPr>
            <a:xfrm>
              <a:off x="3937909" y="3651262"/>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Карта</a:t>
              </a:r>
              <a:endParaRPr lang="ru-RU" sz="1600" i="1" dirty="0">
                <a:solidFill>
                  <a:schemeClr val="tx1"/>
                </a:solidFill>
              </a:endParaRPr>
            </a:p>
          </p:txBody>
        </p:sp>
        <p:sp>
          <p:nvSpPr>
            <p:cNvPr id="45" name="Скругленный прямоугольник 44"/>
            <p:cNvSpPr/>
            <p:nvPr/>
          </p:nvSpPr>
          <p:spPr>
            <a:xfrm>
              <a:off x="3937909" y="4234061"/>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Состояние</a:t>
              </a:r>
              <a:endParaRPr lang="ru-RU" sz="1600" i="1" dirty="0">
                <a:solidFill>
                  <a:schemeClr val="tx1"/>
                </a:solidFill>
              </a:endParaRPr>
            </a:p>
          </p:txBody>
        </p:sp>
      </p:grpSp>
      <p:grpSp>
        <p:nvGrpSpPr>
          <p:cNvPr id="64" name="Группа 63"/>
          <p:cNvGrpSpPr/>
          <p:nvPr/>
        </p:nvGrpSpPr>
        <p:grpSpPr>
          <a:xfrm>
            <a:off x="5447965" y="1275216"/>
            <a:ext cx="1275011" cy="1098910"/>
            <a:chOff x="3937909" y="2485664"/>
            <a:chExt cx="1275011" cy="1098910"/>
          </a:xfrm>
        </p:grpSpPr>
        <p:sp>
          <p:nvSpPr>
            <p:cNvPr id="47" name="Скругленный прямоугольник 46"/>
            <p:cNvSpPr/>
            <p:nvPr/>
          </p:nvSpPr>
          <p:spPr>
            <a:xfrm>
              <a:off x="3937909" y="2485664"/>
              <a:ext cx="1275010"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Цель</a:t>
              </a:r>
              <a:endParaRPr lang="ru-RU" sz="1600" i="1" dirty="0">
                <a:solidFill>
                  <a:schemeClr val="tx1"/>
                </a:solidFill>
              </a:endParaRPr>
            </a:p>
          </p:txBody>
        </p:sp>
        <p:sp>
          <p:nvSpPr>
            <p:cNvPr id="48" name="Скругленный прямоугольник 47"/>
            <p:cNvSpPr/>
            <p:nvPr/>
          </p:nvSpPr>
          <p:spPr>
            <a:xfrm>
              <a:off x="3937909" y="3068463"/>
              <a:ext cx="1275011"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Глобальная карта</a:t>
              </a:r>
              <a:endParaRPr lang="ru-RU" sz="1600" i="1" dirty="0">
                <a:solidFill>
                  <a:schemeClr val="tx1"/>
                </a:solidFill>
              </a:endParaRPr>
            </a:p>
          </p:txBody>
        </p:sp>
      </p:grpSp>
      <p:grpSp>
        <p:nvGrpSpPr>
          <p:cNvPr id="61" name="Группа 60"/>
          <p:cNvGrpSpPr/>
          <p:nvPr/>
        </p:nvGrpSpPr>
        <p:grpSpPr>
          <a:xfrm>
            <a:off x="7442194" y="1282836"/>
            <a:ext cx="1947633" cy="4464207"/>
            <a:chOff x="6444453" y="961233"/>
            <a:chExt cx="1947633" cy="4464207"/>
          </a:xfrm>
        </p:grpSpPr>
        <p:sp>
          <p:nvSpPr>
            <p:cNvPr id="59" name="Скругленный прямоугольник 58"/>
            <p:cNvSpPr/>
            <p:nvPr/>
          </p:nvSpPr>
          <p:spPr>
            <a:xfrm>
              <a:off x="6444453" y="961287"/>
              <a:ext cx="1947633" cy="4464153"/>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6549502" y="1553249"/>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25" name="Скругленный прямоугольник 24"/>
            <p:cNvSpPr/>
            <p:nvPr/>
          </p:nvSpPr>
          <p:spPr>
            <a:xfrm>
              <a:off x="6549502" y="213349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sp>
          <p:nvSpPr>
            <p:cNvPr id="31" name="Скругленный прямоугольник 30"/>
            <p:cNvSpPr/>
            <p:nvPr/>
          </p:nvSpPr>
          <p:spPr>
            <a:xfrm>
              <a:off x="6549502" y="3040849"/>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33" name="Скругленный прямоугольник 32"/>
            <p:cNvSpPr/>
            <p:nvPr/>
          </p:nvSpPr>
          <p:spPr>
            <a:xfrm>
              <a:off x="6549502" y="3362699"/>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35" name="Скругленный прямоугольник 34"/>
            <p:cNvSpPr/>
            <p:nvPr/>
          </p:nvSpPr>
          <p:spPr>
            <a:xfrm>
              <a:off x="6549502" y="393605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
          <p:nvSpPr>
            <p:cNvPr id="37" name="Скругленный прямоугольник 36"/>
            <p:cNvSpPr/>
            <p:nvPr/>
          </p:nvSpPr>
          <p:spPr>
            <a:xfrm>
              <a:off x="6549502" y="2460600"/>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41" name="Скругленный прямоугольник 40"/>
            <p:cNvSpPr/>
            <p:nvPr/>
          </p:nvSpPr>
          <p:spPr>
            <a:xfrm>
              <a:off x="6549502" y="4257703"/>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44" name="Скругленный прямоугольник 43"/>
            <p:cNvSpPr/>
            <p:nvPr/>
          </p:nvSpPr>
          <p:spPr>
            <a:xfrm>
              <a:off x="6549502" y="4833689"/>
              <a:ext cx="1744980" cy="46722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60" name="TextBox 59"/>
            <p:cNvSpPr txBox="1"/>
            <p:nvPr/>
          </p:nvSpPr>
          <p:spPr>
            <a:xfrm>
              <a:off x="6444454" y="961233"/>
              <a:ext cx="1947632" cy="584775"/>
            </a:xfrm>
            <a:prstGeom prst="rect">
              <a:avLst/>
            </a:prstGeom>
            <a:noFill/>
          </p:spPr>
          <p:txBody>
            <a:bodyPr wrap="square" rtlCol="0">
              <a:spAutoFit/>
            </a:bodyPr>
            <a:lstStyle/>
            <a:p>
              <a:pPr algn="ctr"/>
              <a:r>
                <a:rPr lang="ru-RU" sz="1600" dirty="0" smtClean="0"/>
                <a:t>Планирование движения</a:t>
              </a:r>
              <a:endParaRPr lang="ru-RU" sz="1600" dirty="0"/>
            </a:p>
          </p:txBody>
        </p:sp>
      </p:grpSp>
      <p:sp>
        <p:nvSpPr>
          <p:cNvPr id="66" name="Стрелка вправо 65"/>
          <p:cNvSpPr/>
          <p:nvPr/>
        </p:nvSpPr>
        <p:spPr>
          <a:xfrm>
            <a:off x="6822133"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Стрелка вправо 66"/>
          <p:cNvSpPr/>
          <p:nvPr/>
        </p:nvSpPr>
        <p:spPr>
          <a:xfrm>
            <a:off x="6817354" y="1621983"/>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Скругленный прямоугольник 67"/>
          <p:cNvSpPr/>
          <p:nvPr/>
        </p:nvSpPr>
        <p:spPr>
          <a:xfrm>
            <a:off x="10104489" y="5155291"/>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smtClean="0">
                <a:solidFill>
                  <a:schemeClr val="tx1"/>
                </a:solidFill>
              </a:rPr>
              <a:t>Актуаторы</a:t>
            </a:r>
            <a:endParaRPr lang="ru-RU" sz="1600" dirty="0">
              <a:solidFill>
                <a:schemeClr val="tx1"/>
              </a:solidFill>
            </a:endParaRPr>
          </a:p>
        </p:txBody>
      </p:sp>
      <p:sp>
        <p:nvSpPr>
          <p:cNvPr id="69" name="Стрелка вправо 68"/>
          <p:cNvSpPr/>
          <p:nvPr/>
        </p:nvSpPr>
        <p:spPr>
          <a:xfrm>
            <a:off x="9488078" y="5221262"/>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Скругленный прямоугольник 69"/>
          <p:cNvSpPr/>
          <p:nvPr/>
        </p:nvSpPr>
        <p:spPr>
          <a:xfrm>
            <a:off x="434124" y="3169219"/>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Датчики</a:t>
            </a:r>
            <a:endParaRPr lang="ru-RU" sz="1600" dirty="0">
              <a:solidFill>
                <a:schemeClr val="tx1"/>
              </a:solidFill>
            </a:endParaRPr>
          </a:p>
        </p:txBody>
      </p:sp>
      <p:sp>
        <p:nvSpPr>
          <p:cNvPr id="71" name="Стрелка вправо 70"/>
          <p:cNvSpPr/>
          <p:nvPr/>
        </p:nvSpPr>
        <p:spPr>
          <a:xfrm>
            <a:off x="1729132" y="3218805"/>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332089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11</a:t>
            </a:fld>
            <a:endParaRPr lang="ru-RU" dirty="0"/>
          </a:p>
        </p:txBody>
      </p:sp>
      <p:sp>
        <p:nvSpPr>
          <p:cNvPr id="7" name="Прямоугольник 6"/>
          <p:cNvSpPr/>
          <p:nvPr/>
        </p:nvSpPr>
        <p:spPr>
          <a:xfrm>
            <a:off x="285750" y="1000210"/>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9" name="Группа 8"/>
          <p:cNvGrpSpPr/>
          <p:nvPr/>
        </p:nvGrpSpPr>
        <p:grpSpPr>
          <a:xfrm>
            <a:off x="2353972" y="1275216"/>
            <a:ext cx="2369820" cy="4168140"/>
            <a:chOff x="1411605" y="1722120"/>
            <a:chExt cx="2369820" cy="4168140"/>
          </a:xfrm>
          <a:effectLst>
            <a:outerShdw blurRad="38100" dist="12700" dir="5400000" algn="ctr" rotWithShape="0">
              <a:prstClr val="black">
                <a:alpha val="30000"/>
              </a:prstClr>
            </a:outerShdw>
          </a:effectLst>
        </p:grpSpPr>
        <p:sp>
          <p:nvSpPr>
            <p:cNvPr id="10" name="Скругленный прямоугольник 9"/>
            <p:cNvSpPr/>
            <p:nvPr/>
          </p:nvSpPr>
          <p:spPr>
            <a:xfrm>
              <a:off x="1411605" y="1722120"/>
              <a:ext cx="2369820" cy="4168140"/>
            </a:xfrm>
            <a:prstGeom prst="roundRect">
              <a:avLst>
                <a:gd name="adj" fmla="val 290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1524000" y="233737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2" name="Скругленный прямоугольник 11"/>
            <p:cNvSpPr/>
            <p:nvPr/>
          </p:nvSpPr>
          <p:spPr>
            <a:xfrm>
              <a:off x="1518285" y="465582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3" name="Скругленный прямоугольник 12"/>
            <p:cNvSpPr/>
            <p:nvPr/>
          </p:nvSpPr>
          <p:spPr>
            <a:xfrm>
              <a:off x="1518285" y="323088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4" name="Скругленный прямоугольник 13"/>
            <p:cNvSpPr/>
            <p:nvPr/>
          </p:nvSpPr>
          <p:spPr>
            <a:xfrm>
              <a:off x="1518285" y="405384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5" name="TextBox 14"/>
            <p:cNvSpPr txBox="1"/>
            <p:nvPr/>
          </p:nvSpPr>
          <p:spPr>
            <a:xfrm>
              <a:off x="1411605" y="1729740"/>
              <a:ext cx="2369820" cy="584775"/>
            </a:xfrm>
            <a:prstGeom prst="rect">
              <a:avLst/>
            </a:prstGeom>
            <a:noFill/>
          </p:spPr>
          <p:txBody>
            <a:bodyPr wrap="square" rtlCol="0">
              <a:spAutoFit/>
            </a:bodyPr>
            <a:lstStyle/>
            <a:p>
              <a:pPr algn="ctr"/>
              <a:r>
                <a:rPr lang="ru-RU" sz="1600" dirty="0" smtClean="0"/>
                <a:t>Система компьютерного зрения</a:t>
              </a:r>
              <a:endParaRPr lang="ru-RU" sz="1600" dirty="0"/>
            </a:p>
          </p:txBody>
        </p:sp>
        <p:sp>
          <p:nvSpPr>
            <p:cNvPr id="16" name="Скругленный прямоугольник 15"/>
            <p:cNvSpPr/>
            <p:nvPr/>
          </p:nvSpPr>
          <p:spPr>
            <a:xfrm>
              <a:off x="1518285" y="505206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7" name="Скругленный прямоугольник 16"/>
            <p:cNvSpPr/>
            <p:nvPr/>
          </p:nvSpPr>
          <p:spPr>
            <a:xfrm>
              <a:off x="1518285" y="54483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pic>
        <p:nvPicPr>
          <p:cNvPr id="1026" name="Picture 2" descr="ÐÐ°ÑÑÐ¸Ð½ÐºÐ¸ Ð¿Ð¾ Ð·Ð°Ð¿ÑÐ¾ÑÑ object detection 3d"/>
          <p:cNvPicPr>
            <a:picLocks noChangeAspect="1" noChangeArrowheads="1"/>
          </p:cNvPicPr>
          <p:nvPr/>
        </p:nvPicPr>
        <p:blipFill rotWithShape="1">
          <a:blip r:embed="rId4">
            <a:extLst>
              <a:ext uri="{28A0092B-C50C-407E-A947-70E740481C1C}">
                <a14:useLocalDpi xmlns:a14="http://schemas.microsoft.com/office/drawing/2010/main" val="0"/>
              </a:ext>
            </a:extLst>
          </a:blip>
          <a:srcRect l="7847" r="7985"/>
          <a:stretch/>
        </p:blipFill>
        <p:spPr bwMode="auto">
          <a:xfrm>
            <a:off x="6153494" y="899160"/>
            <a:ext cx="2913962" cy="2596600"/>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1032" name="Picture 8" descr="ÐÐ¾ÑÐ¾Ð¶ÐµÐµ Ð¸Ð·Ð¾Ð±ÑÐ°Ð¶ÐµÐ½Ð¸Ðµ"/>
          <p:cNvPicPr>
            <a:picLocks noChangeAspect="1" noChangeArrowheads="1"/>
          </p:cNvPicPr>
          <p:nvPr/>
        </p:nvPicPr>
        <p:blipFill rotWithShape="1">
          <a:blip r:embed="rId5">
            <a:extLst>
              <a:ext uri="{28A0092B-C50C-407E-A947-70E740481C1C}">
                <a14:useLocalDpi xmlns:a14="http://schemas.microsoft.com/office/drawing/2010/main" val="0"/>
              </a:ext>
            </a:extLst>
          </a:blip>
          <a:srcRect r="28110"/>
          <a:stretch/>
        </p:blipFill>
        <p:spPr bwMode="auto">
          <a:xfrm>
            <a:off x="5133975" y="3751389"/>
            <a:ext cx="4953000" cy="2080239"/>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2499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12</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7547243" y="1874852"/>
            <a:ext cx="1744980" cy="527136"/>
          </a:xfrm>
          <a:prstGeom prst="roundRect">
            <a:avLst>
              <a:gd name="adj" fmla="val 4792"/>
            </a:avLst>
          </a:prstGeom>
          <a:solidFill>
            <a:srgbClr val="3498DB"/>
          </a:solidFill>
          <a:ln>
            <a:solidFill>
              <a:srgbClr val="2980B9"/>
            </a:solidFill>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19" name="Скругленный прямоугольник 18"/>
          <p:cNvSpPr/>
          <p:nvPr/>
        </p:nvSpPr>
        <p:spPr>
          <a:xfrm>
            <a:off x="7547243" y="245510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pic>
        <p:nvPicPr>
          <p:cNvPr id="6" name="Рисунок 5"/>
          <p:cNvPicPr>
            <a:picLocks noChangeAspect="1"/>
          </p:cNvPicPr>
          <p:nvPr/>
        </p:nvPicPr>
        <p:blipFill>
          <a:blip r:embed="rId4"/>
          <a:stretch>
            <a:fillRect/>
          </a:stretch>
        </p:blipFill>
        <p:spPr>
          <a:xfrm>
            <a:off x="2003812" y="2138420"/>
            <a:ext cx="4892804" cy="1735450"/>
          </a:xfrm>
          <a:prstGeom prst="rect">
            <a:avLst/>
          </a:prstGeom>
          <a:effectLst>
            <a:outerShdw blurRad="38100" dist="12700" dir="5400000" algn="t" rotWithShape="0">
              <a:prstClr val="black">
                <a:alpha val="30000"/>
              </a:prstClr>
            </a:outerShdw>
          </a:effectLst>
        </p:spPr>
      </p:pic>
      <p:sp>
        <p:nvSpPr>
          <p:cNvPr id="8" name="Скругленный прямоугольник 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a:solidFill>
                  <a:schemeClr val="tx1"/>
                </a:solidFill>
              </a:rPr>
              <a:t>Планирование маршрута до точки назначения по дорожной карте</a:t>
            </a:r>
          </a:p>
          <a:p>
            <a:pPr marL="285750" indent="-285750">
              <a:buFont typeface="Arial" panose="020B0604020202020204" pitchFamily="34" charset="0"/>
              <a:buChar char="•"/>
            </a:pPr>
            <a:r>
              <a:rPr lang="ru-RU" dirty="0">
                <a:solidFill>
                  <a:schemeClr val="tx1"/>
                </a:solidFill>
              </a:rPr>
              <a:t>Задача уже решена многочисленными картографическими сервисами</a:t>
            </a:r>
          </a:p>
        </p:txBody>
      </p:sp>
      <p:sp>
        <p:nvSpPr>
          <p:cNvPr id="9" name="Прямоугольник 8"/>
          <p:cNvSpPr/>
          <p:nvPr/>
        </p:nvSpPr>
        <p:spPr>
          <a:xfrm>
            <a:off x="2003812" y="3984361"/>
            <a:ext cx="4892804" cy="369332"/>
          </a:xfrm>
          <a:prstGeom prst="rect">
            <a:avLst/>
          </a:prstGeom>
        </p:spPr>
        <p:txBody>
          <a:bodyPr wrap="square">
            <a:spAutoFit/>
          </a:bodyPr>
          <a:lstStyle/>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4211408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13</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3362452"/>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9" name="Скругленный прямоугольник 8"/>
          <p:cNvSpPr/>
          <p:nvPr/>
        </p:nvSpPr>
        <p:spPr>
          <a:xfrm>
            <a:off x="7547243" y="2782203"/>
            <a:ext cx="1744980" cy="527136"/>
          </a:xfrm>
          <a:prstGeom prst="roundRect">
            <a:avLst>
              <a:gd name="adj" fmla="val 4792"/>
            </a:avLst>
          </a:prstGeom>
          <a:solidFill>
            <a:srgbClr val="3498DB"/>
          </a:solidFill>
          <a:ln>
            <a:solidFill>
              <a:srgbClr val="2980B9"/>
            </a:solidFill>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18" name="Скругленный прямоугольник 1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smtClean="0">
                <a:solidFill>
                  <a:schemeClr val="tx1"/>
                </a:solidFill>
              </a:rPr>
              <a:t>Принятие решение на основе правил</a:t>
            </a:r>
          </a:p>
          <a:p>
            <a:pPr marL="285750" indent="-285750">
              <a:buFont typeface="Arial" panose="020B0604020202020204" pitchFamily="34" charset="0"/>
              <a:buChar char="•"/>
            </a:pPr>
            <a:r>
              <a:rPr lang="ru-RU" dirty="0" smtClean="0">
                <a:solidFill>
                  <a:schemeClr val="tx1"/>
                </a:solidFill>
              </a:rPr>
              <a:t>Формирование краткосрочной цели</a:t>
            </a:r>
            <a:endParaRPr lang="ru-RU" dirty="0">
              <a:solidFill>
                <a:schemeClr val="tx1"/>
              </a:solidFill>
            </a:endParaRPr>
          </a:p>
        </p:txBody>
      </p:sp>
    </p:spTree>
    <p:extLst>
      <p:ext uri="{BB962C8B-B14F-4D97-AF65-F5344CB8AC3E}">
        <p14:creationId xmlns:p14="http://schemas.microsoft.com/office/powerpoint/2010/main" val="123622773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14</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1" name="Скругленный прямоугольник 10"/>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pic>
        <p:nvPicPr>
          <p:cNvPr id="9" name="Picture 2" descr="ÐÐ°ÑÑÐ¸Ð½ÐºÐ¸ Ð¿Ð¾ Ð·Ð°Ð¿ÑÐ¾ÑÑ autonomous car path planning"/>
          <p:cNvPicPr>
            <a:picLocks noChangeAspect="1" noChangeArrowheads="1"/>
          </p:cNvPicPr>
          <p:nvPr/>
        </p:nvPicPr>
        <p:blipFill rotWithShape="1">
          <a:blip r:embed="rId4">
            <a:extLst>
              <a:ext uri="{28A0092B-C50C-407E-A947-70E740481C1C}">
                <a14:useLocalDpi xmlns:a14="http://schemas.microsoft.com/office/drawing/2010/main" val="0"/>
              </a:ext>
            </a:extLst>
          </a:blip>
          <a:srcRect t="10045"/>
          <a:stretch/>
        </p:blipFill>
        <p:spPr bwMode="auto">
          <a:xfrm>
            <a:off x="2003812" y="2123440"/>
            <a:ext cx="4892804" cy="1750430"/>
          </a:xfrm>
          <a:prstGeom prst="rect">
            <a:avLst/>
          </a:prstGeom>
          <a:noFill/>
          <a:effectLst>
            <a:outerShdw blurRad="38100" dist="127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Скругленный прямоугольник 11"/>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solidFill>
                  <a:schemeClr val="tx1"/>
                </a:solidFill>
              </a:rPr>
              <a:t>Формирование оптимальной, динамически достижимой траектории в объезд препятствий для достижения локальной цели</a:t>
            </a:r>
            <a:endParaRPr lang="ru-RU" dirty="0">
              <a:solidFill>
                <a:schemeClr val="tx1"/>
              </a:solidFill>
            </a:endParaRPr>
          </a:p>
        </p:txBody>
      </p:sp>
    </p:spTree>
    <p:extLst>
      <p:ext uri="{BB962C8B-B14F-4D97-AF65-F5344CB8AC3E}">
        <p14:creationId xmlns:p14="http://schemas.microsoft.com/office/powerpoint/2010/main" val="385050008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15</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pic>
        <p:nvPicPr>
          <p:cNvPr id="3076" name="Picture 4" descr="ÐÐ°ÑÑÐ¸Ð½ÐºÐ¸ Ð¿Ð¾ Ð·Ð°Ð¿ÑÐ¾ÑÑ feedback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812" y="2123441"/>
            <a:ext cx="4892804" cy="1750430"/>
          </a:xfrm>
          <a:prstGeom prst="rect">
            <a:avLst/>
          </a:prstGeom>
          <a:noFill/>
          <a:effectLst>
            <a:outerShdw blurRad="38100" dist="12700" dir="5400000" algn="t"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1" name="Скругленный прямоугольник 10"/>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Следование заданной траектории</a:t>
            </a:r>
            <a:endParaRPr lang="ru-RU" dirty="0">
              <a:solidFill>
                <a:schemeClr val="tx1"/>
              </a:solidFill>
            </a:endParaRPr>
          </a:p>
        </p:txBody>
      </p:sp>
    </p:spTree>
    <p:extLst>
      <p:ext uri="{BB962C8B-B14F-4D97-AF65-F5344CB8AC3E}">
        <p14:creationId xmlns:p14="http://schemas.microsoft.com/office/powerpoint/2010/main" val="412955396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16</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2" name="Скругленный прямоугольник 11"/>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Tree>
    <p:extLst>
      <p:ext uri="{BB962C8B-B14F-4D97-AF65-F5344CB8AC3E}">
        <p14:creationId xmlns:p14="http://schemas.microsoft.com/office/powerpoint/2010/main" val="323583092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Планирование траектории</a:t>
            </a:r>
            <a:endParaRPr lang="ru-RU" dirty="0"/>
          </a:p>
        </p:txBody>
      </p:sp>
      <p:sp>
        <p:nvSpPr>
          <p:cNvPr id="12" name="Объект 11"/>
          <p:cNvSpPr>
            <a:spLocks noGrp="1"/>
          </p:cNvSpPr>
          <p:nvPr>
            <p:ph idx="1"/>
          </p:nvPr>
        </p:nvSpPr>
        <p:spPr/>
        <p:txBody>
          <a:bodyPr/>
          <a:lstStyle/>
          <a:p>
            <a:pPr marL="0" indent="0">
              <a:buNone/>
            </a:pPr>
            <a:r>
              <a:rPr lang="ru-RU" dirty="0" smtClean="0"/>
              <a:t>Основные методы:</a:t>
            </a:r>
          </a:p>
          <a:p>
            <a:r>
              <a:rPr lang="ru-RU" dirty="0" smtClean="0"/>
              <a:t>Поиск на графе</a:t>
            </a:r>
          </a:p>
          <a:p>
            <a:r>
              <a:rPr lang="ru-RU" dirty="0" smtClean="0"/>
              <a:t>Случайные методы (</a:t>
            </a:r>
            <a:r>
              <a:rPr lang="en-US" dirty="0" smtClean="0"/>
              <a:t>sample-based methods)</a:t>
            </a:r>
          </a:p>
          <a:p>
            <a:r>
              <a:rPr lang="ru-RU" dirty="0" smtClean="0"/>
              <a:t>Методы интерполяции кривыми</a:t>
            </a:r>
          </a:p>
          <a:p>
            <a:r>
              <a:rPr lang="ru-RU" dirty="0" smtClean="0"/>
              <a:t>…</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17</a:t>
            </a:fld>
            <a:endParaRPr lang="ru-RU" dirty="0"/>
          </a:p>
        </p:txBody>
      </p:sp>
    </p:spTree>
    <p:extLst>
      <p:ext uri="{BB962C8B-B14F-4D97-AF65-F5344CB8AC3E}">
        <p14:creationId xmlns:p14="http://schemas.microsoft.com/office/powerpoint/2010/main" val="8343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p:txBody>
          <a:bodyPr>
            <a:normAutofit/>
          </a:bodyPr>
          <a:lstStyle/>
          <a:p>
            <a:pPr marL="514350" indent="-514350">
              <a:buFont typeface="+mj-lt"/>
              <a:buAutoNum type="arabicPeriod"/>
            </a:pPr>
            <a:r>
              <a:rPr lang="ru-RU" sz="3200" dirty="0" smtClean="0">
                <a:latin typeface="+mj-lt"/>
              </a:rPr>
              <a:t>Представить пространство в виде графа</a:t>
            </a:r>
          </a:p>
          <a:p>
            <a:pPr marL="514350" indent="-514350">
              <a:buFont typeface="+mj-lt"/>
              <a:buAutoNum type="arabicPeriod"/>
            </a:pPr>
            <a:r>
              <a:rPr lang="ru-RU" sz="3200" dirty="0" smtClean="0">
                <a:latin typeface="+mj-lt"/>
              </a:rPr>
              <a:t>Найти оптимальный маршрут на графе (А*, </a:t>
            </a:r>
            <a:r>
              <a:rPr lang="ru-RU" sz="3200" dirty="0" err="1" smtClean="0">
                <a:latin typeface="+mj-lt"/>
              </a:rPr>
              <a:t>Дейсктра</a:t>
            </a:r>
            <a:r>
              <a:rPr lang="ru-RU" sz="3200" dirty="0" smtClean="0">
                <a:latin typeface="+mj-lt"/>
              </a:rPr>
              <a:t>  и т.д.)</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18</a:t>
            </a:fld>
            <a:endParaRPr lang="ru-RU" dirty="0"/>
          </a:p>
        </p:txBody>
      </p:sp>
      <p:sp>
        <p:nvSpPr>
          <p:cNvPr id="10" name="Текст 9"/>
          <p:cNvSpPr>
            <a:spLocks noGrp="1"/>
          </p:cNvSpPr>
          <p:nvPr>
            <p:ph type="body" sz="quarter" idx="13"/>
          </p:nvPr>
        </p:nvSpPr>
        <p:spPr/>
        <p:txBody>
          <a:bodyPr/>
          <a:lstStyle/>
          <a:p>
            <a:r>
              <a:rPr lang="ru-RU" dirty="0" smtClean="0"/>
              <a:t>Методы поиска на графах</a:t>
            </a:r>
            <a:endParaRPr lang="ru-RU" dirty="0"/>
          </a:p>
        </p:txBody>
      </p:sp>
    </p:spTree>
    <p:extLst>
      <p:ext uri="{BB962C8B-B14F-4D97-AF65-F5344CB8AC3E}">
        <p14:creationId xmlns:p14="http://schemas.microsoft.com/office/powerpoint/2010/main" val="2634167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2"/>
            <a:ext cx="5491480" cy="4103370"/>
          </a:xfrm>
        </p:spPr>
        <p:txBody>
          <a:bodyPr>
            <a:normAutofit/>
          </a:bodyPr>
          <a:lstStyle/>
          <a:p>
            <a:pPr>
              <a:buFont typeface="Calibri Light" panose="020F0302020204030204" pitchFamily="34" charset="0"/>
              <a:buChar char="+"/>
            </a:pPr>
            <a:r>
              <a:rPr lang="ru-RU" sz="2600" dirty="0" smtClean="0">
                <a:solidFill>
                  <a:srgbClr val="00B050"/>
                </a:solidFill>
              </a:rPr>
              <a:t>Простота реализации</a:t>
            </a:r>
          </a:p>
          <a:p>
            <a:pPr>
              <a:buFont typeface="Calibri Light" panose="020F0302020204030204" pitchFamily="34" charset="0"/>
              <a:buChar char="-"/>
            </a:pPr>
            <a:r>
              <a:rPr lang="ru-RU" sz="2600" dirty="0" smtClean="0">
                <a:solidFill>
                  <a:srgbClr val="E03623"/>
                </a:solidFill>
              </a:rPr>
              <a:t>Не учитывает динамические ограничения</a:t>
            </a:r>
          </a:p>
          <a:p>
            <a:pPr>
              <a:buFont typeface="Calibri Light" panose="020F0302020204030204" pitchFamily="34" charset="0"/>
              <a:buChar char="-"/>
            </a:pPr>
            <a:r>
              <a:rPr lang="ru-RU" sz="2600" dirty="0" smtClean="0">
                <a:solidFill>
                  <a:srgbClr val="E03623"/>
                </a:solidFill>
              </a:rPr>
              <a:t>Дискретность состояний</a:t>
            </a:r>
          </a:p>
          <a:p>
            <a:pPr>
              <a:buFont typeface="Calibri Light" panose="020F0302020204030204" pitchFamily="34" charset="0"/>
              <a:buChar char="-"/>
            </a:pPr>
            <a:r>
              <a:rPr lang="ru-RU" sz="2600" dirty="0" smtClean="0">
                <a:solidFill>
                  <a:srgbClr val="E03623"/>
                </a:solidFill>
              </a:rPr>
              <a:t>Объем резко возрастает при уменьшении дискретизации, увеличении области и </a:t>
            </a:r>
            <a:r>
              <a:rPr lang="ru-RU" sz="2600" u="sng" dirty="0" smtClean="0">
                <a:solidFill>
                  <a:srgbClr val="E03623"/>
                </a:solidFill>
              </a:rPr>
              <a:t>размерности</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19</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Occupancy Grid</a:t>
            </a:r>
          </a:p>
        </p:txBody>
      </p:sp>
      <p:pic>
        <p:nvPicPr>
          <p:cNvPr id="7" name="Picture 4" descr="ÐÐ°ÑÑÐ¸Ð½ÐºÐ¸ Ð¿Ð¾ Ð·Ð°Ð¿ÑÐ¾ÑÑ occupancy grid path planning"/>
          <p:cNvPicPr>
            <a:picLocks noChangeAspect="1" noChangeArrowheads="1"/>
          </p:cNvPicPr>
          <p:nvPr/>
        </p:nvPicPr>
        <p:blipFill rotWithShape="1">
          <a:blip r:embed="rId3">
            <a:extLst>
              <a:ext uri="{28A0092B-C50C-407E-A947-70E740481C1C}">
                <a14:useLocalDpi xmlns:a14="http://schemas.microsoft.com/office/drawing/2010/main" val="0"/>
              </a:ext>
            </a:extLst>
          </a:blip>
          <a:srcRect l="8714" t="2186" b="8864"/>
          <a:stretch/>
        </p:blipFill>
        <p:spPr bwMode="auto">
          <a:xfrm>
            <a:off x="6389152" y="1658621"/>
            <a:ext cx="5198328" cy="340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132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Постановка задачи</a:t>
            </a:r>
            <a:endParaRPr lang="ru-RU" dirty="0"/>
          </a:p>
        </p:txBody>
      </p:sp>
      <p:sp>
        <p:nvSpPr>
          <p:cNvPr id="3" name="Объект 2"/>
          <p:cNvSpPr>
            <a:spLocks noGrp="1"/>
          </p:cNvSpPr>
          <p:nvPr>
            <p:ph idx="1"/>
          </p:nvPr>
        </p:nvSpPr>
        <p:spPr/>
        <p:txBody>
          <a:bodyPr/>
          <a:lstStyle/>
          <a:p>
            <a:pPr marL="0" indent="0">
              <a:buNone/>
            </a:pPr>
            <a:r>
              <a:rPr lang="ru-RU" dirty="0" smtClean="0"/>
              <a:t>Разработать систему построения программной траектории и регулятора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a:t>
            </a:fld>
            <a:endParaRPr lang="ru-RU" dirty="0"/>
          </a:p>
        </p:txBody>
      </p:sp>
    </p:spTree>
    <p:extLst>
      <p:ext uri="{BB962C8B-B14F-4D97-AF65-F5344CB8AC3E}">
        <p14:creationId xmlns:p14="http://schemas.microsoft.com/office/powerpoint/2010/main" val="41292634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1"/>
            <a:ext cx="5491480" cy="4498339"/>
          </a:xfrm>
        </p:spPr>
        <p:txBody>
          <a:bodyPr>
            <a:normAutofit fontScale="92500" lnSpcReduction="10000"/>
          </a:bodyPr>
          <a:lstStyle/>
          <a:p>
            <a:pPr marL="0" indent="0">
              <a:buNone/>
            </a:pPr>
            <a:r>
              <a:rPr lang="ru-RU" dirty="0" smtClean="0"/>
              <a:t>Регулярная решетка, в которой все узлы динамически достижимы</a:t>
            </a:r>
            <a:endParaRPr lang="en-US" dirty="0" smtClean="0"/>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Уменьшение вычислительной сложности за счет предварительного расчета</a:t>
            </a:r>
          </a:p>
          <a:p>
            <a:pPr>
              <a:buFont typeface="Calibri Light" panose="020F0302020204030204" pitchFamily="34" charset="0"/>
              <a:buChar char="-"/>
            </a:pPr>
            <a:r>
              <a:rPr lang="ru-RU" dirty="0">
                <a:solidFill>
                  <a:srgbClr val="E03623"/>
                </a:solidFill>
              </a:rPr>
              <a:t>Дискретность состояний</a:t>
            </a:r>
          </a:p>
          <a:p>
            <a:pPr>
              <a:buFont typeface="Calibri Light" panose="020F0302020204030204" pitchFamily="34" charset="0"/>
              <a:buChar char="-"/>
            </a:pPr>
            <a:r>
              <a:rPr lang="ru-RU" dirty="0">
                <a:solidFill>
                  <a:srgbClr val="E03623"/>
                </a:solidFill>
              </a:rPr>
              <a:t>Объем резко возрастает при уменьшении дискретизации, увеличении области и </a:t>
            </a:r>
            <a:r>
              <a:rPr lang="ru-RU" u="sng" dirty="0" smtClean="0">
                <a:solidFill>
                  <a:srgbClr val="E03623"/>
                </a:solidFill>
              </a:rPr>
              <a:t>размерности</a:t>
            </a:r>
            <a:endParaRPr lang="ru-RU" u="sng" dirty="0">
              <a:solidFill>
                <a:srgbClr val="E03623"/>
              </a:solidFill>
            </a:endParaRP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20</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State Lattice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8621"/>
            <a:ext cx="5734050" cy="2933700"/>
          </a:xfrm>
          <a:prstGeom prst="rect">
            <a:avLst/>
          </a:prstGeom>
        </p:spPr>
      </p:pic>
    </p:spTree>
    <p:extLst>
      <p:ext uri="{BB962C8B-B14F-4D97-AF65-F5344CB8AC3E}">
        <p14:creationId xmlns:p14="http://schemas.microsoft.com/office/powerpoint/2010/main" val="15741405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21</a:t>
            </a:fld>
            <a:endParaRPr lang="ru-RU" dirty="0"/>
          </a:p>
        </p:txBody>
      </p:sp>
      <p:sp>
        <p:nvSpPr>
          <p:cNvPr id="10" name="Текст 9"/>
          <p:cNvSpPr>
            <a:spLocks noGrp="1"/>
          </p:cNvSpPr>
          <p:nvPr>
            <p:ph type="body" sz="quarter" idx="13"/>
          </p:nvPr>
        </p:nvSpPr>
        <p:spPr/>
        <p:txBody>
          <a:bodyPr/>
          <a:lstStyle/>
          <a:p>
            <a:r>
              <a:rPr lang="en-US" dirty="0" smtClean="0"/>
              <a:t>Sample-based methods</a:t>
            </a:r>
            <a:endParaRPr lang="ru-RU" dirty="0"/>
          </a:p>
        </p:txBody>
      </p:sp>
      <p:pic>
        <p:nvPicPr>
          <p:cNvPr id="9" name="Picture 2" descr="ÐÐ°ÑÑÐ¸Ð½ÐºÐ¸ Ð¿Ð¾ Ð·Ð°Ð¿ÑÐ¾ÑÑ rrt autonomous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257" y="1738466"/>
            <a:ext cx="5315793" cy="3381070"/>
          </a:xfrm>
          <a:prstGeom prst="rect">
            <a:avLst/>
          </a:prstGeom>
          <a:noFill/>
          <a:extLst>
            <a:ext uri="{909E8E84-426E-40DD-AFC4-6F175D3DCCD1}">
              <a14:hiddenFill xmlns:a14="http://schemas.microsoft.com/office/drawing/2010/main">
                <a:solidFill>
                  <a:srgbClr val="FFFFFF"/>
                </a:solidFill>
              </a14:hiddenFill>
            </a:ext>
          </a:extLst>
        </p:spPr>
      </p:pic>
      <p:sp>
        <p:nvSpPr>
          <p:cNvPr id="15" name="Объект 12"/>
          <p:cNvSpPr txBox="1">
            <a:spLocks/>
          </p:cNvSpPr>
          <p:nvPr/>
        </p:nvSpPr>
        <p:spPr>
          <a:xfrm>
            <a:off x="838200" y="1738466"/>
            <a:ext cx="5491480" cy="44384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Light" panose="020F0302020204030204" pitchFamily="34" charset="0"/>
              <a:buChar char="+"/>
            </a:pPr>
            <a:r>
              <a:rPr lang="en-US" dirty="0"/>
              <a:t>Rapidly Exploring Random Trees </a:t>
            </a:r>
            <a:r>
              <a:rPr lang="en-US" dirty="0">
                <a:solidFill>
                  <a:srgbClr val="E03623"/>
                </a:solidFill>
              </a:rPr>
              <a:t>(RRT) </a:t>
            </a:r>
            <a:r>
              <a:rPr lang="ru-RU" dirty="0"/>
              <a:t>и </a:t>
            </a:r>
            <a:r>
              <a:rPr lang="ru-RU" dirty="0" smtClean="0"/>
              <a:t>вариации</a:t>
            </a:r>
            <a:endParaRPr lang="ru-RU" dirty="0" smtClean="0">
              <a:solidFill>
                <a:srgbClr val="00B050"/>
              </a:solidFill>
            </a:endParaRPr>
          </a:p>
          <a:p>
            <a:pPr>
              <a:buFont typeface="Calibri Light" panose="020F0302020204030204" pitchFamily="34" charset="0"/>
              <a:buChar char="+"/>
            </a:pPr>
            <a:r>
              <a:rPr lang="ru-RU" dirty="0" smtClean="0">
                <a:solidFill>
                  <a:srgbClr val="00B050"/>
                </a:solidFill>
              </a:rPr>
              <a:t>Возможность планирования сложных маневров</a:t>
            </a:r>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Применимость к высоким размерностям</a:t>
            </a:r>
          </a:p>
          <a:p>
            <a:pPr>
              <a:buFont typeface="Calibri Light" panose="020F0302020204030204" pitchFamily="34" charset="0"/>
              <a:buChar char="-"/>
            </a:pPr>
            <a:r>
              <a:rPr lang="ru-RU" dirty="0" smtClean="0">
                <a:solidFill>
                  <a:srgbClr val="E03623"/>
                </a:solidFill>
              </a:rPr>
              <a:t>Высокая вычислительная сложность</a:t>
            </a:r>
          </a:p>
          <a:p>
            <a:pPr>
              <a:buFont typeface="Calibri Light" panose="020F0302020204030204" pitchFamily="34" charset="0"/>
              <a:buChar char="-"/>
            </a:pPr>
            <a:r>
              <a:rPr lang="ru-RU" dirty="0" smtClean="0">
                <a:solidFill>
                  <a:srgbClr val="E03623"/>
                </a:solidFill>
              </a:rPr>
              <a:t>Трудности с поиском оптимального решения</a:t>
            </a:r>
          </a:p>
        </p:txBody>
      </p:sp>
    </p:spTree>
    <p:extLst>
      <p:ext uri="{BB962C8B-B14F-4D97-AF65-F5344CB8AC3E}">
        <p14:creationId xmlns:p14="http://schemas.microsoft.com/office/powerpoint/2010/main" val="25800479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Прямоугольник 134"/>
          <p:cNvSpPr/>
          <p:nvPr/>
        </p:nvSpPr>
        <p:spPr>
          <a:xfrm>
            <a:off x="4007480" y="3796868"/>
            <a:ext cx="6989725" cy="2371922"/>
          </a:xfrm>
          <a:prstGeom prst="rect">
            <a:avLst/>
          </a:prstGeom>
          <a:noFill/>
          <a:ln w="28575">
            <a:solidFill>
              <a:srgbClr val="E036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1" name="Прямая соединительная линия 130"/>
          <p:cNvCxnSpPr/>
          <p:nvPr/>
        </p:nvCxnSpPr>
        <p:spPr>
          <a:xfrm>
            <a:off x="5696543" y="4266663"/>
            <a:ext cx="319087" cy="762000"/>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Полилиния 128"/>
          <p:cNvSpPr/>
          <p:nvPr/>
        </p:nvSpPr>
        <p:spPr>
          <a:xfrm>
            <a:off x="5694161" y="4250513"/>
            <a:ext cx="599655" cy="292290"/>
          </a:xfrm>
          <a:custGeom>
            <a:avLst/>
            <a:gdLst>
              <a:gd name="connsiteX0" fmla="*/ 0 w 599655"/>
              <a:gd name="connsiteY0" fmla="*/ 25675 h 292290"/>
              <a:gd name="connsiteX1" fmla="*/ 283369 w 599655"/>
              <a:gd name="connsiteY1" fmla="*/ 23294 h 292290"/>
              <a:gd name="connsiteX2" fmla="*/ 578644 w 599655"/>
              <a:gd name="connsiteY2" fmla="*/ 273325 h 292290"/>
              <a:gd name="connsiteX3" fmla="*/ 576263 w 599655"/>
              <a:gd name="connsiteY3" fmla="*/ 278088 h 292290"/>
            </a:gdLst>
            <a:ahLst/>
            <a:cxnLst>
              <a:cxn ang="0">
                <a:pos x="connsiteX0" y="connsiteY0"/>
              </a:cxn>
              <a:cxn ang="0">
                <a:pos x="connsiteX1" y="connsiteY1"/>
              </a:cxn>
              <a:cxn ang="0">
                <a:pos x="connsiteX2" y="connsiteY2"/>
              </a:cxn>
              <a:cxn ang="0">
                <a:pos x="connsiteX3" y="connsiteY3"/>
              </a:cxn>
            </a:cxnLst>
            <a:rect l="l" t="t" r="r" b="b"/>
            <a:pathLst>
              <a:path w="599655" h="292290">
                <a:moveTo>
                  <a:pt x="0" y="25675"/>
                </a:moveTo>
                <a:cubicBezTo>
                  <a:pt x="93464" y="3847"/>
                  <a:pt x="186929" y="-17981"/>
                  <a:pt x="283369" y="23294"/>
                </a:cubicBezTo>
                <a:cubicBezTo>
                  <a:pt x="379809" y="64569"/>
                  <a:pt x="529828" y="230859"/>
                  <a:pt x="578644" y="273325"/>
                </a:cubicBezTo>
                <a:cubicBezTo>
                  <a:pt x="627460" y="315791"/>
                  <a:pt x="575866" y="272929"/>
                  <a:pt x="576263" y="278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Прямая соединительная линия 96"/>
          <p:cNvCxnSpPr/>
          <p:nvPr/>
        </p:nvCxnSpPr>
        <p:spPr>
          <a:xfrm flipH="1" flipV="1">
            <a:off x="2550297" y="4624428"/>
            <a:ext cx="189127" cy="424272"/>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flipV="1">
            <a:off x="2627720" y="4582372"/>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flipH="1" flipV="1">
            <a:off x="2392741" y="4261491"/>
            <a:ext cx="189127" cy="424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p:txBody>
          <a:bodyPr>
            <a:normAutofit/>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22</a:t>
            </a:fld>
            <a:endParaRPr lang="ru-RU" dirty="0"/>
          </a:p>
        </p:txBody>
      </p:sp>
      <p:sp>
        <p:nvSpPr>
          <p:cNvPr id="6" name="Текст 5"/>
          <p:cNvSpPr>
            <a:spLocks noGrp="1"/>
          </p:cNvSpPr>
          <p:nvPr>
            <p:ph type="body" sz="quarter" idx="13"/>
          </p:nvPr>
        </p:nvSpPr>
        <p:spPr/>
        <p:txBody>
          <a:bodyPr/>
          <a:lstStyle/>
          <a:p>
            <a:r>
              <a:rPr lang="en-US" dirty="0"/>
              <a:t>Sample-based methods</a:t>
            </a:r>
            <a:endParaRPr lang="ru-RU" dirty="0"/>
          </a:p>
        </p:txBody>
      </p:sp>
      <p:sp>
        <p:nvSpPr>
          <p:cNvPr id="10" name="Овал 9"/>
          <p:cNvSpPr/>
          <p:nvPr/>
        </p:nvSpPr>
        <p:spPr>
          <a:xfrm>
            <a:off x="1294268"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 name="TextBox 10"/>
              <p:cNvSpPr txBox="1"/>
              <p:nvPr/>
            </p:nvSpPr>
            <p:spPr>
              <a:xfrm>
                <a:off x="838200"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200" y="2894188"/>
                <a:ext cx="1048265" cy="369332"/>
              </a:xfrm>
              <a:prstGeom prst="rect">
                <a:avLst/>
              </a:prstGeom>
              <a:blipFill rotWithShape="0">
                <a:blip r:embed="rId3"/>
                <a:stretch>
                  <a:fillRect/>
                </a:stretch>
              </a:blipFill>
            </p:spPr>
            <p:txBody>
              <a:bodyPr/>
              <a:lstStyle/>
              <a:p>
                <a:r>
                  <a:rPr lang="ru-RU">
                    <a:noFill/>
                  </a:rPr>
                  <a:t> </a:t>
                </a:r>
              </a:p>
            </p:txBody>
          </p:sp>
        </mc:Fallback>
      </mc:AlternateContent>
      <p:sp>
        <p:nvSpPr>
          <p:cNvPr id="14" name="Овал 13"/>
          <p:cNvSpPr/>
          <p:nvPr/>
        </p:nvSpPr>
        <p:spPr>
          <a:xfrm>
            <a:off x="3539079"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5" name="TextBox 14"/>
              <p:cNvSpPr txBox="1"/>
              <p:nvPr/>
            </p:nvSpPr>
            <p:spPr>
              <a:xfrm>
                <a:off x="3083011"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3083011" y="2713175"/>
                <a:ext cx="1048265" cy="369332"/>
              </a:xfrm>
              <a:prstGeom prst="rect">
                <a:avLst/>
              </a:prstGeom>
              <a:blipFill rotWithShape="0">
                <a:blip r:embed="rId4"/>
                <a:stretch>
                  <a:fillRect/>
                </a:stretch>
              </a:blipFill>
            </p:spPr>
            <p:txBody>
              <a:bodyPr/>
              <a:lstStyle/>
              <a:p>
                <a:r>
                  <a:rPr lang="ru-RU">
                    <a:noFill/>
                  </a:rPr>
                  <a:t> </a:t>
                </a:r>
              </a:p>
            </p:txBody>
          </p:sp>
        </mc:Fallback>
      </mc:AlternateContent>
      <p:sp>
        <p:nvSpPr>
          <p:cNvPr id="16" name="Овал 15"/>
          <p:cNvSpPr/>
          <p:nvPr/>
        </p:nvSpPr>
        <p:spPr>
          <a:xfrm>
            <a:off x="908839"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1700805"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328117"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818400"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единительная линия 22"/>
          <p:cNvCxnSpPr/>
          <p:nvPr/>
        </p:nvCxnSpPr>
        <p:spPr>
          <a:xfrm>
            <a:off x="989605"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1362332"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a:off x="1767205"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H="1">
            <a:off x="1772502"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38200" y="3282760"/>
            <a:ext cx="3293076" cy="369332"/>
          </a:xfrm>
          <a:prstGeom prst="rect">
            <a:avLst/>
          </a:prstGeom>
          <a:noFill/>
        </p:spPr>
        <p:txBody>
          <a:bodyPr wrap="square" rtlCol="0">
            <a:spAutoFit/>
          </a:bodyPr>
          <a:lstStyle/>
          <a:p>
            <a:r>
              <a:rPr lang="en-US" dirty="0" smtClean="0"/>
              <a:t>1. </a:t>
            </a:r>
            <a:r>
              <a:rPr lang="ru-RU" dirty="0" smtClean="0"/>
              <a:t>Исходный граф</a:t>
            </a:r>
            <a:endParaRPr lang="ru-RU" dirty="0"/>
          </a:p>
        </p:txBody>
      </p:sp>
      <p:sp>
        <p:nvSpPr>
          <p:cNvPr id="40" name="Овал 39"/>
          <p:cNvSpPr/>
          <p:nvPr/>
        </p:nvSpPr>
        <p:spPr>
          <a:xfrm>
            <a:off x="4587344"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TextBox 40"/>
              <p:cNvSpPr txBox="1"/>
              <p:nvPr/>
            </p:nvSpPr>
            <p:spPr>
              <a:xfrm>
                <a:off x="4131276"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41" name="TextBox 40"/>
              <p:cNvSpPr txBox="1">
                <a:spLocks noRot="1" noChangeAspect="1" noMove="1" noResize="1" noEditPoints="1" noAdjustHandles="1" noChangeArrowheads="1" noChangeShapeType="1" noTextEdit="1"/>
              </p:cNvSpPr>
              <p:nvPr/>
            </p:nvSpPr>
            <p:spPr>
              <a:xfrm>
                <a:off x="4131276" y="2894188"/>
                <a:ext cx="1048265" cy="369332"/>
              </a:xfrm>
              <a:prstGeom prst="rect">
                <a:avLst/>
              </a:prstGeom>
              <a:blipFill rotWithShape="0">
                <a:blip r:embed="rId5"/>
                <a:stretch>
                  <a:fillRect/>
                </a:stretch>
              </a:blipFill>
            </p:spPr>
            <p:txBody>
              <a:bodyPr/>
              <a:lstStyle/>
              <a:p>
                <a:r>
                  <a:rPr lang="ru-RU">
                    <a:noFill/>
                  </a:rPr>
                  <a:t> </a:t>
                </a:r>
              </a:p>
            </p:txBody>
          </p:sp>
        </mc:Fallback>
      </mc:AlternateContent>
      <p:sp>
        <p:nvSpPr>
          <p:cNvPr id="42" name="Овал 41"/>
          <p:cNvSpPr/>
          <p:nvPr/>
        </p:nvSpPr>
        <p:spPr>
          <a:xfrm>
            <a:off x="6832155"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3" name="TextBox 42"/>
              <p:cNvSpPr txBox="1"/>
              <p:nvPr/>
            </p:nvSpPr>
            <p:spPr>
              <a:xfrm>
                <a:off x="6376087"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43" name="TextBox 42"/>
              <p:cNvSpPr txBox="1">
                <a:spLocks noRot="1" noChangeAspect="1" noMove="1" noResize="1" noEditPoints="1" noAdjustHandles="1" noChangeArrowheads="1" noChangeShapeType="1" noTextEdit="1"/>
              </p:cNvSpPr>
              <p:nvPr/>
            </p:nvSpPr>
            <p:spPr>
              <a:xfrm>
                <a:off x="6376087" y="2713175"/>
                <a:ext cx="1048265" cy="369332"/>
              </a:xfrm>
              <a:prstGeom prst="rect">
                <a:avLst/>
              </a:prstGeom>
              <a:blipFill rotWithShape="0">
                <a:blip r:embed="rId6"/>
                <a:stretch>
                  <a:fillRect/>
                </a:stretch>
              </a:blipFill>
            </p:spPr>
            <p:txBody>
              <a:bodyPr/>
              <a:lstStyle/>
              <a:p>
                <a:r>
                  <a:rPr lang="ru-RU">
                    <a:noFill/>
                  </a:rPr>
                  <a:t> </a:t>
                </a:r>
              </a:p>
            </p:txBody>
          </p:sp>
        </mc:Fallback>
      </mc:AlternateContent>
      <p:sp>
        <p:nvSpPr>
          <p:cNvPr id="44" name="Овал 43"/>
          <p:cNvSpPr/>
          <p:nvPr/>
        </p:nvSpPr>
        <p:spPr>
          <a:xfrm>
            <a:off x="4201915"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Овал 44"/>
          <p:cNvSpPr/>
          <p:nvPr/>
        </p:nvSpPr>
        <p:spPr>
          <a:xfrm>
            <a:off x="4993881"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Овал 45"/>
          <p:cNvSpPr/>
          <p:nvPr/>
        </p:nvSpPr>
        <p:spPr>
          <a:xfrm>
            <a:off x="5621193"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46"/>
          <p:cNvSpPr/>
          <p:nvPr/>
        </p:nvSpPr>
        <p:spPr>
          <a:xfrm>
            <a:off x="5111476"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p:nvPr/>
        </p:nvCxnSpPr>
        <p:spPr>
          <a:xfrm>
            <a:off x="4282681"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flipH="1">
            <a:off x="4655408"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H="1">
            <a:off x="5060281"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flipH="1">
            <a:off x="5065578"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31276" y="3282760"/>
            <a:ext cx="3293076" cy="369332"/>
          </a:xfrm>
          <a:prstGeom prst="rect">
            <a:avLst/>
          </a:prstGeom>
          <a:noFill/>
        </p:spPr>
        <p:txBody>
          <a:bodyPr wrap="square" rtlCol="0">
            <a:spAutoFit/>
          </a:bodyPr>
          <a:lstStyle/>
          <a:p>
            <a:r>
              <a:rPr lang="en-US" dirty="0" smtClean="0"/>
              <a:t>2. </a:t>
            </a:r>
            <a:r>
              <a:rPr lang="ru-RU" dirty="0" smtClean="0"/>
              <a:t>Выбираем случайную току</a:t>
            </a:r>
            <a:endParaRPr lang="ru-RU" dirty="0"/>
          </a:p>
        </p:txBody>
      </p:sp>
      <p:sp>
        <p:nvSpPr>
          <p:cNvPr id="53" name="Овал 52"/>
          <p:cNvSpPr/>
          <p:nvPr/>
        </p:nvSpPr>
        <p:spPr>
          <a:xfrm>
            <a:off x="5943858"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p:cNvSpPr/>
          <p:nvPr/>
        </p:nvSpPr>
        <p:spPr>
          <a:xfrm>
            <a:off x="7848349"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6" name="TextBox 55"/>
              <p:cNvSpPr txBox="1"/>
              <p:nvPr/>
            </p:nvSpPr>
            <p:spPr>
              <a:xfrm>
                <a:off x="7392281"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56" name="TextBox 55"/>
              <p:cNvSpPr txBox="1">
                <a:spLocks noRot="1" noChangeAspect="1" noMove="1" noResize="1" noEditPoints="1" noAdjustHandles="1" noChangeArrowheads="1" noChangeShapeType="1" noTextEdit="1"/>
              </p:cNvSpPr>
              <p:nvPr/>
            </p:nvSpPr>
            <p:spPr>
              <a:xfrm>
                <a:off x="7392281" y="2894188"/>
                <a:ext cx="1048265" cy="369332"/>
              </a:xfrm>
              <a:prstGeom prst="rect">
                <a:avLst/>
              </a:prstGeom>
              <a:blipFill rotWithShape="0">
                <a:blip r:embed="rId7"/>
                <a:stretch>
                  <a:fillRect/>
                </a:stretch>
              </a:blipFill>
            </p:spPr>
            <p:txBody>
              <a:bodyPr/>
              <a:lstStyle/>
              <a:p>
                <a:r>
                  <a:rPr lang="ru-RU">
                    <a:noFill/>
                  </a:rPr>
                  <a:t> </a:t>
                </a:r>
              </a:p>
            </p:txBody>
          </p:sp>
        </mc:Fallback>
      </mc:AlternateContent>
      <p:sp>
        <p:nvSpPr>
          <p:cNvPr id="57" name="Овал 56"/>
          <p:cNvSpPr/>
          <p:nvPr/>
        </p:nvSpPr>
        <p:spPr>
          <a:xfrm>
            <a:off x="10093160"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9637092"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58" name="TextBox 57"/>
              <p:cNvSpPr txBox="1">
                <a:spLocks noRot="1" noChangeAspect="1" noMove="1" noResize="1" noEditPoints="1" noAdjustHandles="1" noChangeArrowheads="1" noChangeShapeType="1" noTextEdit="1"/>
              </p:cNvSpPr>
              <p:nvPr/>
            </p:nvSpPr>
            <p:spPr>
              <a:xfrm>
                <a:off x="9637092" y="2713175"/>
                <a:ext cx="1048265" cy="369332"/>
              </a:xfrm>
              <a:prstGeom prst="rect">
                <a:avLst/>
              </a:prstGeom>
              <a:blipFill rotWithShape="0">
                <a:blip r:embed="rId8"/>
                <a:stretch>
                  <a:fillRect/>
                </a:stretch>
              </a:blipFill>
            </p:spPr>
            <p:txBody>
              <a:bodyPr/>
              <a:lstStyle/>
              <a:p>
                <a:r>
                  <a:rPr lang="ru-RU">
                    <a:noFill/>
                  </a:rPr>
                  <a:t> </a:t>
                </a:r>
              </a:p>
            </p:txBody>
          </p:sp>
        </mc:Fallback>
      </mc:AlternateContent>
      <p:sp>
        <p:nvSpPr>
          <p:cNvPr id="59" name="Овал 58"/>
          <p:cNvSpPr/>
          <p:nvPr/>
        </p:nvSpPr>
        <p:spPr>
          <a:xfrm>
            <a:off x="7462920"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p:cNvSpPr/>
          <p:nvPr/>
        </p:nvSpPr>
        <p:spPr>
          <a:xfrm>
            <a:off x="8254886"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8372481"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3" name="Прямая соединительная линия 62"/>
          <p:cNvCxnSpPr/>
          <p:nvPr/>
        </p:nvCxnSpPr>
        <p:spPr>
          <a:xfrm>
            <a:off x="7543686"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7916413"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flipH="1">
            <a:off x="8321286"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326583"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92281" y="3282760"/>
            <a:ext cx="3293076" cy="369332"/>
          </a:xfrm>
          <a:prstGeom prst="rect">
            <a:avLst/>
          </a:prstGeom>
          <a:noFill/>
        </p:spPr>
        <p:txBody>
          <a:bodyPr wrap="square" rtlCol="0">
            <a:spAutoFit/>
          </a:bodyPr>
          <a:lstStyle/>
          <a:p>
            <a:r>
              <a:rPr lang="en-US" dirty="0" smtClean="0"/>
              <a:t>3. </a:t>
            </a:r>
            <a:r>
              <a:rPr lang="ru-RU" dirty="0" smtClean="0"/>
              <a:t>Находим ближайшую к ней</a:t>
            </a:r>
            <a:endParaRPr lang="ru-RU" dirty="0"/>
          </a:p>
        </p:txBody>
      </p:sp>
      <p:sp>
        <p:nvSpPr>
          <p:cNvPr id="68" name="Овал 67"/>
          <p:cNvSpPr/>
          <p:nvPr/>
        </p:nvSpPr>
        <p:spPr>
          <a:xfrm>
            <a:off x="9204863"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8882198" y="1971567"/>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1294268"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0" name="TextBox 69"/>
              <p:cNvSpPr txBox="1"/>
              <p:nvPr/>
            </p:nvSpPr>
            <p:spPr>
              <a:xfrm>
                <a:off x="838200"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70" name="TextBox 69"/>
              <p:cNvSpPr txBox="1">
                <a:spLocks noRot="1" noChangeAspect="1" noMove="1" noResize="1" noEditPoints="1" noAdjustHandles="1" noChangeArrowheads="1" noChangeShapeType="1" noTextEdit="1"/>
              </p:cNvSpPr>
              <p:nvPr/>
            </p:nvSpPr>
            <p:spPr>
              <a:xfrm>
                <a:off x="838200" y="5133887"/>
                <a:ext cx="1048265" cy="369332"/>
              </a:xfrm>
              <a:prstGeom prst="rect">
                <a:avLst/>
              </a:prstGeom>
              <a:blipFill rotWithShape="0">
                <a:blip r:embed="rId9"/>
                <a:stretch>
                  <a:fillRect/>
                </a:stretch>
              </a:blipFill>
            </p:spPr>
            <p:txBody>
              <a:bodyPr/>
              <a:lstStyle/>
              <a:p>
                <a:r>
                  <a:rPr lang="ru-RU">
                    <a:noFill/>
                  </a:rPr>
                  <a:t> </a:t>
                </a:r>
              </a:p>
            </p:txBody>
          </p:sp>
        </mc:Fallback>
      </mc:AlternateContent>
      <p:sp>
        <p:nvSpPr>
          <p:cNvPr id="71" name="Овал 70"/>
          <p:cNvSpPr/>
          <p:nvPr/>
        </p:nvSpPr>
        <p:spPr>
          <a:xfrm>
            <a:off x="3539079"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2" name="TextBox 71"/>
              <p:cNvSpPr txBox="1"/>
              <p:nvPr/>
            </p:nvSpPr>
            <p:spPr>
              <a:xfrm>
                <a:off x="3083011"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3083011" y="4952874"/>
                <a:ext cx="1048265" cy="369332"/>
              </a:xfrm>
              <a:prstGeom prst="rect">
                <a:avLst/>
              </a:prstGeom>
              <a:blipFill rotWithShape="0">
                <a:blip r:embed="rId10"/>
                <a:stretch>
                  <a:fillRect/>
                </a:stretch>
              </a:blipFill>
            </p:spPr>
            <p:txBody>
              <a:bodyPr/>
              <a:lstStyle/>
              <a:p>
                <a:r>
                  <a:rPr lang="ru-RU">
                    <a:noFill/>
                  </a:rPr>
                  <a:t> </a:t>
                </a:r>
              </a:p>
            </p:txBody>
          </p:sp>
        </mc:Fallback>
      </mc:AlternateContent>
      <p:sp>
        <p:nvSpPr>
          <p:cNvPr id="73" name="Овал 72"/>
          <p:cNvSpPr/>
          <p:nvPr/>
        </p:nvSpPr>
        <p:spPr>
          <a:xfrm>
            <a:off x="908839"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p:cNvSpPr/>
          <p:nvPr/>
        </p:nvSpPr>
        <p:spPr>
          <a:xfrm>
            <a:off x="1700805"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p:cNvSpPr/>
          <p:nvPr/>
        </p:nvSpPr>
        <p:spPr>
          <a:xfrm>
            <a:off x="1818400"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Прямая соединительная линия 75"/>
          <p:cNvCxnSpPr/>
          <p:nvPr/>
        </p:nvCxnSpPr>
        <p:spPr>
          <a:xfrm>
            <a:off x="989605"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flipH="1">
            <a:off x="1362332"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flipH="1">
            <a:off x="1767205"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a:off x="1772502"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8200" y="5522459"/>
            <a:ext cx="3293076" cy="646331"/>
          </a:xfrm>
          <a:prstGeom prst="rect">
            <a:avLst/>
          </a:prstGeom>
          <a:noFill/>
        </p:spPr>
        <p:txBody>
          <a:bodyPr wrap="square" rtlCol="0">
            <a:spAutoFit/>
          </a:bodyPr>
          <a:lstStyle/>
          <a:p>
            <a:r>
              <a:rPr lang="en-US" dirty="0" smtClean="0"/>
              <a:t>3. </a:t>
            </a:r>
            <a:r>
              <a:rPr lang="ru-RU" dirty="0" smtClean="0"/>
              <a:t>Если нет препятствий, добавляем</a:t>
            </a:r>
            <a:endParaRPr lang="ru-RU" dirty="0"/>
          </a:p>
        </p:txBody>
      </p:sp>
      <p:sp>
        <p:nvSpPr>
          <p:cNvPr id="81" name="Овал 80"/>
          <p:cNvSpPr/>
          <p:nvPr/>
        </p:nvSpPr>
        <p:spPr>
          <a:xfrm>
            <a:off x="2650782"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p:cNvSpPr/>
          <p:nvPr/>
        </p:nvSpPr>
        <p:spPr>
          <a:xfrm>
            <a:off x="2328117"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Овал 85"/>
          <p:cNvSpPr/>
          <p:nvPr/>
        </p:nvSpPr>
        <p:spPr>
          <a:xfrm>
            <a:off x="2514652" y="4612267"/>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9" name="Прямая соединительная линия 88"/>
          <p:cNvCxnSpPr>
            <a:stCxn id="82" idx="7"/>
          </p:cNvCxnSpPr>
          <p:nvPr/>
        </p:nvCxnSpPr>
        <p:spPr>
          <a:xfrm flipV="1">
            <a:off x="2444311" y="4171413"/>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Прямая со стрелкой 91"/>
          <p:cNvCxnSpPr/>
          <p:nvPr/>
        </p:nvCxnSpPr>
        <p:spPr>
          <a:xfrm>
            <a:off x="2515193" y="4195226"/>
            <a:ext cx="190500" cy="402431"/>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2450438" y="4148917"/>
                <a:ext cx="4952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oMath>
                  </m:oMathPara>
                </a14:m>
                <a:endParaRPr lang="ru-RU" dirty="0"/>
              </a:p>
            </p:txBody>
          </p:sp>
        </mc:Choice>
        <mc:Fallback xmlns="">
          <p:sp>
            <p:nvSpPr>
              <p:cNvPr id="96" name="TextBox 95"/>
              <p:cNvSpPr txBox="1">
                <a:spLocks noRot="1" noChangeAspect="1" noMove="1" noResize="1" noEditPoints="1" noAdjustHandles="1" noChangeArrowheads="1" noChangeShapeType="1" noTextEdit="1"/>
              </p:cNvSpPr>
              <p:nvPr/>
            </p:nvSpPr>
            <p:spPr>
              <a:xfrm>
                <a:off x="2450438" y="4148917"/>
                <a:ext cx="495247" cy="369332"/>
              </a:xfrm>
              <a:prstGeom prst="rect">
                <a:avLst/>
              </a:prstGeom>
              <a:blipFill rotWithShape="0">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575910" y="4035008"/>
                <a:ext cx="4102501"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𝑃𝑅𝑂𝑃𝐴𝐺𝐴𝑇𝐸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0" smtClean="0">
                              <a:latin typeface="Cambria Math" panose="02040503050406030204" pitchFamily="18"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t</m:t>
                          </m:r>
                        </m:e>
                      </m:d>
                    </m:oMath>
                  </m:oMathPara>
                </a14:m>
                <a:endParaRPr lang="en-US" b="0" i="0"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текущее состояние</m:t>
                    </m:r>
                  </m:oMath>
                </a14:m>
                <a:endParaRPr lang="ru-RU" b="0" dirty="0" smtClean="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управление</m:t>
                    </m:r>
                  </m:oMath>
                </a14:m>
                <a:endParaRPr lang="ru-RU" b="0" dirty="0" smtClean="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−время интегрирования</m:t>
                    </m:r>
                  </m:oMath>
                </a14:m>
                <a:endParaRPr lang="ru-RU" b="0" dirty="0" smtClean="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𝑆𝑇𝐸𝐸𝑅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b="0" dirty="0" smtClean="0"/>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ru-RU" b="0" i="1" smtClean="0">
                        <a:latin typeface="Cambria Math" panose="02040503050406030204" pitchFamily="18" charset="0"/>
                      </a:rPr>
                      <m:t>примерное управление</m:t>
                    </m:r>
                  </m:oMath>
                </a14:m>
                <a:endParaRPr lang="ru-RU" dirty="0" smtClean="0"/>
              </a:p>
            </p:txBody>
          </p:sp>
        </mc:Choice>
        <mc:Fallback xmlns="">
          <p:sp>
            <p:nvSpPr>
              <p:cNvPr id="98" name="TextBox 97"/>
              <p:cNvSpPr txBox="1">
                <a:spLocks noRot="1" noChangeAspect="1" noMove="1" noResize="1" noEditPoints="1" noAdjustHandles="1" noChangeArrowheads="1" noChangeShapeType="1" noTextEdit="1"/>
              </p:cNvSpPr>
              <p:nvPr/>
            </p:nvSpPr>
            <p:spPr>
              <a:xfrm>
                <a:off x="7575910" y="4035008"/>
                <a:ext cx="4102501" cy="1754326"/>
              </a:xfrm>
              <a:prstGeom prst="rect">
                <a:avLst/>
              </a:prstGeom>
              <a:blipFill rotWithShape="0">
                <a:blip r:embed="rId12"/>
                <a:stretch>
                  <a:fillRect l="-1040" b="-31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5465991" y="275833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99" name="TextBox 98"/>
              <p:cNvSpPr txBox="1">
                <a:spLocks noRot="1" noChangeAspect="1" noMove="1" noResize="1" noEditPoints="1" noAdjustHandles="1" noChangeArrowheads="1" noChangeShapeType="1" noTextEdit="1"/>
              </p:cNvSpPr>
              <p:nvPr/>
            </p:nvSpPr>
            <p:spPr>
              <a:xfrm>
                <a:off x="5465991" y="2758334"/>
                <a:ext cx="1048265" cy="369332"/>
              </a:xfrm>
              <a:prstGeom prst="rect">
                <a:avLst/>
              </a:prstGeom>
              <a:blipFill rotWithShape="0">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8752920" y="273241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0" name="TextBox 99"/>
              <p:cNvSpPr txBox="1">
                <a:spLocks noRot="1" noChangeAspect="1" noMove="1" noResize="1" noEditPoints="1" noAdjustHandles="1" noChangeArrowheads="1" noChangeShapeType="1" noTextEdit="1"/>
              </p:cNvSpPr>
              <p:nvPr/>
            </p:nvSpPr>
            <p:spPr>
              <a:xfrm>
                <a:off x="8752920" y="2732415"/>
                <a:ext cx="1048265" cy="369332"/>
              </a:xfrm>
              <a:prstGeom prst="rect">
                <a:avLst/>
              </a:prstGeom>
              <a:blipFill rotWithShape="0">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2202746"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202746" y="4900685"/>
                <a:ext cx="1048265" cy="369332"/>
              </a:xfrm>
              <a:prstGeom prst="rect">
                <a:avLst/>
              </a:prstGeom>
              <a:blipFill rotWithShape="0">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8440546" y="163535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2" name="TextBox 101"/>
              <p:cNvSpPr txBox="1">
                <a:spLocks noRot="1" noChangeAspect="1" noMove="1" noResize="1" noEditPoints="1" noAdjustHandles="1" noChangeArrowheads="1" noChangeShapeType="1" noTextEdit="1"/>
              </p:cNvSpPr>
              <p:nvPr/>
            </p:nvSpPr>
            <p:spPr>
              <a:xfrm>
                <a:off x="8440546" y="1635358"/>
                <a:ext cx="1048265" cy="369332"/>
              </a:xfrm>
              <a:prstGeom prst="rect">
                <a:avLst/>
              </a:prstGeom>
              <a:blipFill rotWithShape="0">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1920178"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3" name="TextBox 102"/>
              <p:cNvSpPr txBox="1">
                <a:spLocks noRot="1" noChangeAspect="1" noMove="1" noResize="1" noEditPoints="1" noAdjustHandles="1" noChangeArrowheads="1" noChangeShapeType="1" noTextEdit="1"/>
              </p:cNvSpPr>
              <p:nvPr/>
            </p:nvSpPr>
            <p:spPr>
              <a:xfrm>
                <a:off x="1920178" y="3796868"/>
                <a:ext cx="1048265" cy="369332"/>
              </a:xfrm>
              <a:prstGeom prst="rect">
                <a:avLst/>
              </a:prstGeom>
              <a:blipFill rotWithShape="0">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1803984" y="4587582"/>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04" name="TextBox 103"/>
              <p:cNvSpPr txBox="1">
                <a:spLocks noRot="1" noChangeAspect="1" noMove="1" noResize="1" noEditPoints="1" noAdjustHandles="1" noChangeArrowheads="1" noChangeShapeType="1" noTextEdit="1"/>
              </p:cNvSpPr>
              <p:nvPr/>
            </p:nvSpPr>
            <p:spPr>
              <a:xfrm>
                <a:off x="1803984" y="4587582"/>
                <a:ext cx="1048265" cy="369332"/>
              </a:xfrm>
              <a:prstGeom prst="rect">
                <a:avLst/>
              </a:prstGeom>
              <a:blipFill rotWithShape="0">
                <a:blip r:embed="rId18"/>
                <a:stretch>
                  <a:fillRect/>
                </a:stretch>
              </a:blipFill>
            </p:spPr>
            <p:txBody>
              <a:bodyPr/>
              <a:lstStyle/>
              <a:p>
                <a:r>
                  <a:rPr lang="ru-RU">
                    <a:noFill/>
                  </a:rPr>
                  <a:t> </a:t>
                </a:r>
              </a:p>
            </p:txBody>
          </p:sp>
        </mc:Fallback>
      </mc:AlternateContent>
      <p:sp>
        <p:nvSpPr>
          <p:cNvPr id="108" name="Овал 107"/>
          <p:cNvSpPr/>
          <p:nvPr/>
        </p:nvSpPr>
        <p:spPr>
          <a:xfrm>
            <a:off x="4580129"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09" name="TextBox 108"/>
              <p:cNvSpPr txBox="1"/>
              <p:nvPr/>
            </p:nvSpPr>
            <p:spPr>
              <a:xfrm>
                <a:off x="4124061"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124061" y="5133887"/>
                <a:ext cx="1048265" cy="369332"/>
              </a:xfrm>
              <a:prstGeom prst="rect">
                <a:avLst/>
              </a:prstGeom>
              <a:blipFill rotWithShape="0">
                <a:blip r:embed="rId19"/>
                <a:stretch>
                  <a:fillRect/>
                </a:stretch>
              </a:blipFill>
            </p:spPr>
            <p:txBody>
              <a:bodyPr/>
              <a:lstStyle/>
              <a:p>
                <a:r>
                  <a:rPr lang="ru-RU">
                    <a:noFill/>
                  </a:rPr>
                  <a:t> </a:t>
                </a:r>
              </a:p>
            </p:txBody>
          </p:sp>
        </mc:Fallback>
      </mc:AlternateContent>
      <p:sp>
        <p:nvSpPr>
          <p:cNvPr id="110" name="Овал 109"/>
          <p:cNvSpPr/>
          <p:nvPr/>
        </p:nvSpPr>
        <p:spPr>
          <a:xfrm>
            <a:off x="6824940"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1" name="TextBox 110"/>
              <p:cNvSpPr txBox="1"/>
              <p:nvPr/>
            </p:nvSpPr>
            <p:spPr>
              <a:xfrm>
                <a:off x="6368872"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368872" y="4952874"/>
                <a:ext cx="1048265" cy="369332"/>
              </a:xfrm>
              <a:prstGeom prst="rect">
                <a:avLst/>
              </a:prstGeom>
              <a:blipFill rotWithShape="0">
                <a:blip r:embed="rId20"/>
                <a:stretch>
                  <a:fillRect/>
                </a:stretch>
              </a:blipFill>
            </p:spPr>
            <p:txBody>
              <a:bodyPr/>
              <a:lstStyle/>
              <a:p>
                <a:r>
                  <a:rPr lang="ru-RU">
                    <a:noFill/>
                  </a:rPr>
                  <a:t> </a:t>
                </a:r>
              </a:p>
            </p:txBody>
          </p:sp>
        </mc:Fallback>
      </mc:AlternateContent>
      <p:sp>
        <p:nvSpPr>
          <p:cNvPr id="112" name="Овал 111"/>
          <p:cNvSpPr/>
          <p:nvPr/>
        </p:nvSpPr>
        <p:spPr>
          <a:xfrm>
            <a:off x="4194700"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p:cNvSpPr/>
          <p:nvPr/>
        </p:nvSpPr>
        <p:spPr>
          <a:xfrm>
            <a:off x="4986666"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Овал 113"/>
          <p:cNvSpPr/>
          <p:nvPr/>
        </p:nvSpPr>
        <p:spPr>
          <a:xfrm>
            <a:off x="5104261"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5" name="Прямая соединительная линия 114"/>
          <p:cNvCxnSpPr/>
          <p:nvPr/>
        </p:nvCxnSpPr>
        <p:spPr>
          <a:xfrm>
            <a:off x="4275466"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Прямая соединительная линия 115"/>
          <p:cNvCxnSpPr/>
          <p:nvPr/>
        </p:nvCxnSpPr>
        <p:spPr>
          <a:xfrm flipH="1">
            <a:off x="4648193"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flipH="1">
            <a:off x="5053066"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Прямая соединительная линия 117"/>
          <p:cNvCxnSpPr/>
          <p:nvPr/>
        </p:nvCxnSpPr>
        <p:spPr>
          <a:xfrm flipH="1">
            <a:off x="5058363"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968057" y="5798845"/>
            <a:ext cx="6989725" cy="369332"/>
          </a:xfrm>
          <a:prstGeom prst="rect">
            <a:avLst/>
          </a:prstGeom>
          <a:noFill/>
        </p:spPr>
        <p:txBody>
          <a:bodyPr wrap="square" rtlCol="0">
            <a:spAutoFit/>
          </a:bodyPr>
          <a:lstStyle/>
          <a:p>
            <a:pPr algn="ctr"/>
            <a:r>
              <a:rPr lang="ru-RU" dirty="0" err="1" smtClean="0"/>
              <a:t>Кинодинамическое</a:t>
            </a:r>
            <a:r>
              <a:rPr lang="ru-RU" dirty="0" smtClean="0"/>
              <a:t> планирование</a:t>
            </a:r>
            <a:endParaRPr lang="ru-RU" dirty="0"/>
          </a:p>
        </p:txBody>
      </p:sp>
      <p:sp>
        <p:nvSpPr>
          <p:cNvPr id="120" name="Овал 119"/>
          <p:cNvSpPr/>
          <p:nvPr/>
        </p:nvSpPr>
        <p:spPr>
          <a:xfrm>
            <a:off x="5936643"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Овал 120"/>
          <p:cNvSpPr/>
          <p:nvPr/>
        </p:nvSpPr>
        <p:spPr>
          <a:xfrm>
            <a:off x="5613978"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Овал 121"/>
          <p:cNvSpPr/>
          <p:nvPr/>
        </p:nvSpPr>
        <p:spPr>
          <a:xfrm>
            <a:off x="6200329" y="4471422"/>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6" name="TextBox 125"/>
              <p:cNvSpPr txBox="1"/>
              <p:nvPr/>
            </p:nvSpPr>
            <p:spPr>
              <a:xfrm>
                <a:off x="5488607"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26" name="TextBox 125"/>
              <p:cNvSpPr txBox="1">
                <a:spLocks noRot="1" noChangeAspect="1" noMove="1" noResize="1" noEditPoints="1" noAdjustHandles="1" noChangeArrowheads="1" noChangeShapeType="1" noTextEdit="1"/>
              </p:cNvSpPr>
              <p:nvPr/>
            </p:nvSpPr>
            <p:spPr>
              <a:xfrm>
                <a:off x="5488607" y="4900685"/>
                <a:ext cx="1048265" cy="369332"/>
              </a:xfrm>
              <a:prstGeom prst="rect">
                <a:avLst/>
              </a:prstGeom>
              <a:blipFill rotWithShape="0">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206039"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27" name="TextBox 126"/>
              <p:cNvSpPr txBox="1">
                <a:spLocks noRot="1" noChangeAspect="1" noMove="1" noResize="1" noEditPoints="1" noAdjustHandles="1" noChangeArrowheads="1" noChangeShapeType="1" noTextEdit="1"/>
              </p:cNvSpPr>
              <p:nvPr/>
            </p:nvSpPr>
            <p:spPr>
              <a:xfrm>
                <a:off x="5206039" y="3796868"/>
                <a:ext cx="1048265" cy="369332"/>
              </a:xfrm>
              <a:prstGeom prst="rect">
                <a:avLst/>
              </a:prstGeom>
              <a:blipFill rotWithShape="0">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254304" y="4220466"/>
                <a:ext cx="617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254304" y="4220466"/>
                <a:ext cx="617620" cy="369332"/>
              </a:xfrm>
              <a:prstGeom prst="rect">
                <a:avLst/>
              </a:prstGeom>
              <a:blipFill rotWithShape="0">
                <a:blip r:embed="rId2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6623145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23</a:t>
            </a:fld>
            <a:endParaRPr lang="ru-RU" dirty="0"/>
          </a:p>
        </p:txBody>
      </p:sp>
      <p:sp>
        <p:nvSpPr>
          <p:cNvPr id="6" name="Текст 5"/>
          <p:cNvSpPr>
            <a:spLocks noGrp="1"/>
          </p:cNvSpPr>
          <p:nvPr>
            <p:ph type="body" sz="quarter" idx="13"/>
          </p:nvPr>
        </p:nvSpPr>
        <p:spPr/>
        <p:txBody>
          <a:bodyPr/>
          <a:lstStyle/>
          <a:p>
            <a:r>
              <a:rPr lang="ru-RU" dirty="0" smtClean="0"/>
              <a:t>Методы интерполяции кривыми</a:t>
            </a:r>
            <a:endParaRPr lang="ru-RU" dirty="0"/>
          </a:p>
        </p:txBody>
      </p:sp>
      <p:sp>
        <p:nvSpPr>
          <p:cNvPr id="9" name="Объект 12"/>
          <p:cNvSpPr>
            <a:spLocks noGrp="1"/>
          </p:cNvSpPr>
          <p:nvPr>
            <p:ph idx="1"/>
          </p:nvPr>
        </p:nvSpPr>
        <p:spPr>
          <a:xfrm>
            <a:off x="838200" y="1658620"/>
            <a:ext cx="5491480" cy="4697730"/>
          </a:xfrm>
        </p:spPr>
        <p:txBody>
          <a:bodyPr>
            <a:normAutofit/>
          </a:bodyPr>
          <a:lstStyle/>
          <a:p>
            <a:pPr>
              <a:buFont typeface="Calibri Light" panose="020F0302020204030204" pitchFamily="34" charset="0"/>
              <a:buChar char="+"/>
            </a:pPr>
            <a:r>
              <a:rPr lang="ru-RU" sz="2600" dirty="0" smtClean="0">
                <a:solidFill>
                  <a:srgbClr val="00B050"/>
                </a:solidFill>
              </a:rPr>
              <a:t>Вычислительная сложность ниже, чем у </a:t>
            </a:r>
            <a:r>
              <a:rPr lang="en-US" sz="2600" dirty="0" smtClean="0">
                <a:solidFill>
                  <a:srgbClr val="00B050"/>
                </a:solidFill>
              </a:rPr>
              <a:t>RRT</a:t>
            </a:r>
          </a:p>
          <a:p>
            <a:pPr>
              <a:buFont typeface="Calibri Light" panose="020F0302020204030204" pitchFamily="34" charset="0"/>
              <a:buChar char="+"/>
            </a:pPr>
            <a:r>
              <a:rPr lang="ru-RU" sz="2600" dirty="0" smtClean="0">
                <a:solidFill>
                  <a:srgbClr val="00B050"/>
                </a:solidFill>
              </a:rPr>
              <a:t>Возможно построение динамически достижимых траекторий (с некоторыми ограничениями)</a:t>
            </a:r>
          </a:p>
          <a:p>
            <a:pPr>
              <a:buFont typeface="Calibri Light" panose="020F0302020204030204" pitchFamily="34" charset="0"/>
              <a:buChar char="+"/>
            </a:pPr>
            <a:r>
              <a:rPr lang="ru-RU" sz="2600" dirty="0" smtClean="0">
                <a:solidFill>
                  <a:srgbClr val="00B050"/>
                </a:solidFill>
              </a:rPr>
              <a:t>Возможно нахождение оптимальной траектории</a:t>
            </a:r>
          </a:p>
          <a:p>
            <a:pPr>
              <a:buFont typeface="Calibri" panose="020F0502020204030204" pitchFamily="34" charset="0"/>
              <a:buChar char="-"/>
            </a:pPr>
            <a:r>
              <a:rPr lang="ru-RU" sz="2600" dirty="0" smtClean="0">
                <a:solidFill>
                  <a:srgbClr val="E03623"/>
                </a:solidFill>
              </a:rPr>
              <a:t>Не полноценный учет динамики</a:t>
            </a:r>
          </a:p>
          <a:p>
            <a:pPr>
              <a:buFont typeface="Calibri" panose="020F0502020204030204" pitchFamily="34" charset="0"/>
              <a:buChar char="-"/>
            </a:pPr>
            <a:r>
              <a:rPr lang="ru-RU" sz="2600" dirty="0">
                <a:solidFill>
                  <a:srgbClr val="E03623"/>
                </a:solidFill>
              </a:rPr>
              <a:t>Ограниченная область применимости</a:t>
            </a:r>
            <a:endParaRPr lang="ru-RU" sz="2600" dirty="0" smtClean="0">
              <a:solidFill>
                <a:srgbClr val="E03623"/>
              </a:solidFill>
            </a:endParaRPr>
          </a:p>
        </p:txBody>
      </p:sp>
      <p:pic>
        <p:nvPicPr>
          <p:cNvPr id="8" name="Рисунок 7"/>
          <p:cNvPicPr>
            <a:picLocks noChangeAspect="1"/>
          </p:cNvPicPr>
          <p:nvPr/>
        </p:nvPicPr>
        <p:blipFill>
          <a:blip r:embed="rId3"/>
          <a:stretch>
            <a:fillRect/>
          </a:stretch>
        </p:blipFill>
        <p:spPr>
          <a:xfrm>
            <a:off x="6329680" y="1658620"/>
            <a:ext cx="5257800" cy="2591162"/>
          </a:xfrm>
          <a:prstGeom prst="rect">
            <a:avLst/>
          </a:prstGeom>
        </p:spPr>
      </p:pic>
    </p:spTree>
    <p:extLst>
      <p:ext uri="{BB962C8B-B14F-4D97-AF65-F5344CB8AC3E}">
        <p14:creationId xmlns:p14="http://schemas.microsoft.com/office/powerpoint/2010/main" val="6559321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r>
              <a:rPr lang="en-US" dirty="0" smtClean="0"/>
              <a:t>2. </a:t>
            </a:r>
            <a:r>
              <a:rPr lang="ru-RU" dirty="0" smtClean="0"/>
              <a:t>Проектирование системы управления</a:t>
            </a:r>
            <a:endParaRPr lang="ru-RU" dirty="0"/>
          </a:p>
        </p:txBody>
      </p:sp>
      <p:sp>
        <p:nvSpPr>
          <p:cNvPr id="8" name="Текст 7"/>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24</a:t>
            </a:fld>
            <a:endParaRPr lang="ru-RU" dirty="0"/>
          </a:p>
        </p:txBody>
      </p:sp>
    </p:spTree>
    <p:extLst>
      <p:ext uri="{BB962C8B-B14F-4D97-AF65-F5344CB8AC3E}">
        <p14:creationId xmlns:p14="http://schemas.microsoft.com/office/powerpoint/2010/main" val="26549924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№1: </a:t>
            </a:r>
            <a:r>
              <a:rPr lang="en-US" dirty="0" smtClean="0"/>
              <a:t>A*</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25</a:t>
            </a:fld>
            <a:endParaRPr lang="ru-RU" dirty="0"/>
          </a:p>
        </p:txBody>
      </p:sp>
      <p:sp>
        <p:nvSpPr>
          <p:cNvPr id="8" name="Полилиния 7"/>
          <p:cNvSpPr/>
          <p:nvPr/>
        </p:nvSpPr>
        <p:spPr>
          <a:xfrm>
            <a:off x="1493520" y="1544320"/>
            <a:ext cx="3982720" cy="3911600"/>
          </a:xfrm>
          <a:custGeom>
            <a:avLst/>
            <a:gdLst>
              <a:gd name="connsiteX0" fmla="*/ 0 w 3982720"/>
              <a:gd name="connsiteY0" fmla="*/ 3911600 h 3911600"/>
              <a:gd name="connsiteX1" fmla="*/ 1209040 w 3982720"/>
              <a:gd name="connsiteY1" fmla="*/ 1168400 h 3911600"/>
              <a:gd name="connsiteX2" fmla="*/ 3982720 w 3982720"/>
              <a:gd name="connsiteY2" fmla="*/ 0 h 3911600"/>
            </a:gdLst>
            <a:ahLst/>
            <a:cxnLst>
              <a:cxn ang="0">
                <a:pos x="connsiteX0" y="connsiteY0"/>
              </a:cxn>
              <a:cxn ang="0">
                <a:pos x="connsiteX1" y="connsiteY1"/>
              </a:cxn>
              <a:cxn ang="0">
                <a:pos x="connsiteX2" y="connsiteY2"/>
              </a:cxn>
            </a:cxnLst>
            <a:rect l="l" t="t" r="r" b="b"/>
            <a:pathLst>
              <a:path w="3982720" h="3911600">
                <a:moveTo>
                  <a:pt x="0" y="3911600"/>
                </a:moveTo>
                <a:cubicBezTo>
                  <a:pt x="272627" y="2865966"/>
                  <a:pt x="545254" y="1820333"/>
                  <a:pt x="1209040" y="1168400"/>
                </a:cubicBezTo>
                <a:cubicBezTo>
                  <a:pt x="1872826" y="516467"/>
                  <a:pt x="2927773" y="258233"/>
                  <a:pt x="398272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7100000">
            <a:off x="1432988" y="4714878"/>
            <a:ext cx="466725"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олилиния 11"/>
          <p:cNvSpPr/>
          <p:nvPr/>
        </p:nvSpPr>
        <p:spPr>
          <a:xfrm>
            <a:off x="2056733" y="1946958"/>
            <a:ext cx="1667160" cy="1804621"/>
          </a:xfrm>
          <a:custGeom>
            <a:avLst/>
            <a:gdLst>
              <a:gd name="connsiteX0" fmla="*/ 603373 w 1667160"/>
              <a:gd name="connsiteY0" fmla="*/ 42054 h 1804621"/>
              <a:gd name="connsiteX1" fmla="*/ 3298 w 1667160"/>
              <a:gd name="connsiteY1" fmla="*/ 546879 h 1804621"/>
              <a:gd name="connsiteX2" fmla="*/ 365248 w 1667160"/>
              <a:gd name="connsiteY2" fmla="*/ 1070754 h 1804621"/>
              <a:gd name="connsiteX3" fmla="*/ 431923 w 1667160"/>
              <a:gd name="connsiteY3" fmla="*/ 1785129 h 1804621"/>
              <a:gd name="connsiteX4" fmla="*/ 1593973 w 1667160"/>
              <a:gd name="connsiteY4" fmla="*/ 1537479 h 1804621"/>
              <a:gd name="connsiteX5" fmla="*/ 1546348 w 1667160"/>
              <a:gd name="connsiteY5" fmla="*/ 851679 h 1804621"/>
              <a:gd name="connsiteX6" fmla="*/ 1546348 w 1667160"/>
              <a:gd name="connsiteY6" fmla="*/ 118254 h 1804621"/>
              <a:gd name="connsiteX7" fmla="*/ 603373 w 1667160"/>
              <a:gd name="connsiteY7" fmla="*/ 42054 h 180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7160" h="1804621">
                <a:moveTo>
                  <a:pt x="603373" y="42054"/>
                </a:moveTo>
                <a:cubicBezTo>
                  <a:pt x="346198" y="113492"/>
                  <a:pt x="42985" y="375429"/>
                  <a:pt x="3298" y="546879"/>
                </a:cubicBezTo>
                <a:cubicBezTo>
                  <a:pt x="-36389" y="718329"/>
                  <a:pt x="293810" y="864379"/>
                  <a:pt x="365248" y="1070754"/>
                </a:cubicBezTo>
                <a:cubicBezTo>
                  <a:pt x="436685" y="1277129"/>
                  <a:pt x="227136" y="1707342"/>
                  <a:pt x="431923" y="1785129"/>
                </a:cubicBezTo>
                <a:cubicBezTo>
                  <a:pt x="636710" y="1862916"/>
                  <a:pt x="1408236" y="1693054"/>
                  <a:pt x="1593973" y="1537479"/>
                </a:cubicBezTo>
                <a:cubicBezTo>
                  <a:pt x="1779710" y="1381904"/>
                  <a:pt x="1554285" y="1088216"/>
                  <a:pt x="1546348" y="851679"/>
                </a:cubicBezTo>
                <a:cubicBezTo>
                  <a:pt x="1538411" y="615142"/>
                  <a:pt x="1697161" y="250017"/>
                  <a:pt x="1546348" y="118254"/>
                </a:cubicBezTo>
                <a:cubicBezTo>
                  <a:pt x="1395536" y="-13509"/>
                  <a:pt x="860548" y="-29384"/>
                  <a:pt x="603373" y="4205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олилиния 14"/>
          <p:cNvSpPr/>
          <p:nvPr/>
        </p:nvSpPr>
        <p:spPr>
          <a:xfrm>
            <a:off x="2428876" y="2101850"/>
            <a:ext cx="1193800" cy="917575"/>
          </a:xfrm>
          <a:custGeom>
            <a:avLst/>
            <a:gdLst>
              <a:gd name="connsiteX0" fmla="*/ 0 w 1228725"/>
              <a:gd name="connsiteY0" fmla="*/ 942975 h 942975"/>
              <a:gd name="connsiteX1" fmla="*/ 409575 w 1228725"/>
              <a:gd name="connsiteY1" fmla="*/ 438150 h 942975"/>
              <a:gd name="connsiteX2" fmla="*/ 1228725 w 1228725"/>
              <a:gd name="connsiteY2" fmla="*/ 0 h 942975"/>
            </a:gdLst>
            <a:ahLst/>
            <a:cxnLst>
              <a:cxn ang="0">
                <a:pos x="connsiteX0" y="connsiteY0"/>
              </a:cxn>
              <a:cxn ang="0">
                <a:pos x="connsiteX1" y="connsiteY1"/>
              </a:cxn>
              <a:cxn ang="0">
                <a:pos x="connsiteX2" y="connsiteY2"/>
              </a:cxn>
            </a:cxnLst>
            <a:rect l="l" t="t" r="r" b="b"/>
            <a:pathLst>
              <a:path w="1228725" h="942975">
                <a:moveTo>
                  <a:pt x="0" y="942975"/>
                </a:moveTo>
                <a:cubicBezTo>
                  <a:pt x="102394" y="769143"/>
                  <a:pt x="204788" y="595312"/>
                  <a:pt x="409575" y="438150"/>
                </a:cubicBezTo>
                <a:cubicBezTo>
                  <a:pt x="614362" y="280988"/>
                  <a:pt x="921543" y="140494"/>
                  <a:pt x="1228725" y="0"/>
                </a:cubicBez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5" name="Группа 44"/>
          <p:cNvGrpSpPr/>
          <p:nvPr/>
        </p:nvGrpSpPr>
        <p:grpSpPr>
          <a:xfrm>
            <a:off x="1924050" y="1681163"/>
            <a:ext cx="2022074" cy="1733158"/>
            <a:chOff x="1924050" y="1681163"/>
            <a:chExt cx="2022074" cy="1733158"/>
          </a:xfrm>
        </p:grpSpPr>
        <p:cxnSp>
          <p:nvCxnSpPr>
            <p:cNvPr id="23" name="Прямая соединительная линия 22"/>
            <p:cNvCxnSpPr/>
            <p:nvPr/>
          </p:nvCxnSpPr>
          <p:spPr>
            <a:xfrm flipV="1">
              <a:off x="2183188" y="3043238"/>
              <a:ext cx="0" cy="37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H="1" flipV="1">
              <a:off x="1924050" y="2738438"/>
              <a:ext cx="257175" cy="30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1924050" y="2290763"/>
              <a:ext cx="0" cy="4476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924050" y="1966913"/>
              <a:ext cx="323850" cy="3238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2244091" y="1966913"/>
              <a:ext cx="3371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2576513" y="1681163"/>
              <a:ext cx="285750" cy="2857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2862263" y="1681163"/>
              <a:ext cx="4242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3290888" y="1681163"/>
              <a:ext cx="265795" cy="2657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a:endCxn id="17" idx="0"/>
            </p:cNvCxnSpPr>
            <p:nvPr/>
          </p:nvCxnSpPr>
          <p:spPr>
            <a:xfrm flipV="1">
              <a:off x="3553600" y="1923658"/>
              <a:ext cx="392524" cy="233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Прямоугольник 15"/>
          <p:cNvSpPr/>
          <p:nvPr/>
        </p:nvSpPr>
        <p:spPr>
          <a:xfrm rot="18900000">
            <a:off x="2127982" y="3363066"/>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rot="18900000">
            <a:off x="3928207" y="1905741"/>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Выноска 2 (с границей) 46"/>
          <p:cNvSpPr/>
          <p:nvPr/>
        </p:nvSpPr>
        <p:spPr>
          <a:xfrm>
            <a:off x="2408601" y="4349749"/>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Положение автомобиля</a:t>
            </a:r>
            <a:endParaRPr lang="ru-RU" sz="1400" dirty="0">
              <a:solidFill>
                <a:schemeClr val="tx1"/>
              </a:solidFill>
            </a:endParaRPr>
          </a:p>
        </p:txBody>
      </p:sp>
      <p:sp>
        <p:nvSpPr>
          <p:cNvPr id="48" name="Выноска 2 (с границей) 47"/>
          <p:cNvSpPr/>
          <p:nvPr/>
        </p:nvSpPr>
        <p:spPr>
          <a:xfrm flipH="1">
            <a:off x="312643" y="143895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Объездной путь</a:t>
            </a:r>
            <a:endParaRPr lang="ru-RU" sz="1400" dirty="0">
              <a:solidFill>
                <a:schemeClr val="tx1"/>
              </a:solidFill>
            </a:endParaRPr>
          </a:p>
        </p:txBody>
      </p:sp>
      <p:sp>
        <p:nvSpPr>
          <p:cNvPr id="49" name="Выноска 2 (с границей) 48"/>
          <p:cNvSpPr/>
          <p:nvPr/>
        </p:nvSpPr>
        <p:spPr>
          <a:xfrm flipH="1">
            <a:off x="50642" y="3643654"/>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Опорная траектория</a:t>
            </a:r>
            <a:endParaRPr lang="ru-RU" sz="1400" dirty="0">
              <a:solidFill>
                <a:schemeClr val="tx1"/>
              </a:solidFill>
            </a:endParaRPr>
          </a:p>
        </p:txBody>
      </p:sp>
      <p:sp>
        <p:nvSpPr>
          <p:cNvPr id="51" name="Выноска 2 (с границей) 50"/>
          <p:cNvSpPr/>
          <p:nvPr/>
        </p:nvSpPr>
        <p:spPr>
          <a:xfrm>
            <a:off x="4019430" y="263683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Препятствие</a:t>
            </a:r>
            <a:endParaRPr lang="ru-RU" sz="1400" dirty="0">
              <a:solidFill>
                <a:schemeClr val="tx1"/>
              </a:solidFill>
            </a:endParaRPr>
          </a:p>
        </p:txBody>
      </p:sp>
      <p:sp>
        <p:nvSpPr>
          <p:cNvPr id="53" name="Объект 9"/>
          <p:cNvSpPr>
            <a:spLocks noGrp="1"/>
          </p:cNvSpPr>
          <p:nvPr>
            <p:ph idx="1"/>
          </p:nvPr>
        </p:nvSpPr>
        <p:spPr>
          <a:xfrm>
            <a:off x="5904864" y="1165861"/>
            <a:ext cx="5448935" cy="4900642"/>
          </a:xfrm>
        </p:spPr>
        <p:txBody>
          <a:bodyPr>
            <a:normAutofit/>
          </a:bodyPr>
          <a:lstStyle/>
          <a:p>
            <a:pPr lvl="0">
              <a:buFont typeface="Calibri" panose="020F0502020204030204" pitchFamily="34" charset="0"/>
              <a:buChar char="-"/>
            </a:pPr>
            <a:r>
              <a:rPr lang="ru-RU" sz="3600" dirty="0" smtClean="0">
                <a:solidFill>
                  <a:srgbClr val="E03623"/>
                </a:solidFill>
                <a:latin typeface="Calibri" panose="020F0502020204030204"/>
              </a:rPr>
              <a:t>Не учитывает кинематические и динамические ограничения транспортного средства</a:t>
            </a:r>
          </a:p>
          <a:p>
            <a:pPr lvl="0">
              <a:buFont typeface="Calibri" panose="020F0502020204030204" pitchFamily="34" charset="0"/>
              <a:buChar char="-"/>
            </a:pPr>
            <a:r>
              <a:rPr lang="ru-RU" sz="3600" dirty="0" smtClean="0">
                <a:solidFill>
                  <a:srgbClr val="E03623"/>
                </a:solidFill>
                <a:latin typeface="Calibri" panose="020F0502020204030204"/>
              </a:rPr>
              <a:t>Нестабилен</a:t>
            </a:r>
            <a:endParaRPr lang="ru-RU" sz="3600" dirty="0">
              <a:solidFill>
                <a:srgbClr val="E03623"/>
              </a:solidFill>
              <a:latin typeface="Calibri" panose="020F0502020204030204"/>
            </a:endParaRPr>
          </a:p>
        </p:txBody>
      </p:sp>
    </p:spTree>
    <p:extLst>
      <p:ext uri="{BB962C8B-B14F-4D97-AF65-F5344CB8AC3E}">
        <p14:creationId xmlns:p14="http://schemas.microsoft.com/office/powerpoint/2010/main" val="20921023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№2: интерполяция кривыми</a:t>
            </a:r>
            <a:endParaRPr lang="ru-RU" dirty="0"/>
          </a:p>
        </p:txBody>
      </p:sp>
      <p:sp>
        <p:nvSpPr>
          <p:cNvPr id="10" name="Объект 9"/>
          <p:cNvSpPr>
            <a:spLocks noGrp="1"/>
          </p:cNvSpPr>
          <p:nvPr>
            <p:ph idx="1"/>
          </p:nvPr>
        </p:nvSpPr>
        <p:spPr>
          <a:xfrm>
            <a:off x="838200" y="1165861"/>
            <a:ext cx="10515600" cy="4900642"/>
          </a:xfrm>
        </p:spPr>
        <p:txBody>
          <a:bodyPr/>
          <a:lstStyle/>
          <a:p>
            <a:r>
              <a:rPr lang="ru-RU" dirty="0" smtClean="0">
                <a:latin typeface="+mn-lt"/>
              </a:rPr>
              <a:t>Выбран метод интерполяции кривыми</a:t>
            </a:r>
          </a:p>
          <a:p>
            <a:r>
              <a:rPr lang="ru-RU" dirty="0" smtClean="0">
                <a:latin typeface="+mn-lt"/>
              </a:rPr>
              <a:t>За основу взят подход команды </a:t>
            </a:r>
            <a:r>
              <a:rPr lang="en-US" dirty="0" smtClean="0">
                <a:latin typeface="+mn-lt"/>
              </a:rPr>
              <a:t>Junior </a:t>
            </a:r>
            <a:r>
              <a:rPr lang="ru-RU" dirty="0" smtClean="0">
                <a:latin typeface="+mn-lt"/>
              </a:rPr>
              <a:t>из </a:t>
            </a:r>
            <a:r>
              <a:rPr lang="en-US" dirty="0" smtClean="0">
                <a:latin typeface="+mn-lt"/>
              </a:rPr>
              <a:t>DARPA Urban Challenge</a:t>
            </a:r>
          </a:p>
          <a:p>
            <a:pPr marL="0" indent="0">
              <a:buNone/>
            </a:pP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26</a:t>
            </a:fld>
            <a:endParaRPr lang="ru-RU" dirty="0"/>
          </a:p>
        </p:txBody>
      </p:sp>
      <p:sp>
        <p:nvSpPr>
          <p:cNvPr id="2" name="Прямоугольник 1"/>
          <p:cNvSpPr/>
          <p:nvPr/>
        </p:nvSpPr>
        <p:spPr>
          <a:xfrm>
            <a:off x="838200" y="4410933"/>
            <a:ext cx="11137900"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M. </a:t>
            </a:r>
            <a:r>
              <a:rPr lang="en-US" dirty="0" err="1">
                <a:solidFill>
                  <a:srgbClr val="000000"/>
                </a:solidFill>
              </a:rPr>
              <a:t>Werling</a:t>
            </a:r>
            <a:r>
              <a:rPr lang="en-US" dirty="0">
                <a:solidFill>
                  <a:srgbClr val="000000"/>
                </a:solidFill>
              </a:rPr>
              <a:t>, J. Ziegler, S. </a:t>
            </a:r>
            <a:r>
              <a:rPr lang="en-US" dirty="0" err="1">
                <a:solidFill>
                  <a:srgbClr val="000000"/>
                </a:solidFill>
              </a:rPr>
              <a:t>Kammel</a:t>
            </a:r>
            <a:r>
              <a:rPr lang="en-US" dirty="0">
                <a:solidFill>
                  <a:srgbClr val="000000"/>
                </a:solidFill>
              </a:rPr>
              <a:t> and S. </a:t>
            </a:r>
            <a:r>
              <a:rPr lang="en-US" dirty="0" err="1">
                <a:solidFill>
                  <a:srgbClr val="000000"/>
                </a:solidFill>
              </a:rPr>
              <a:t>Thrun</a:t>
            </a:r>
            <a:r>
              <a:rPr lang="en-US" dirty="0">
                <a:solidFill>
                  <a:srgbClr val="000000"/>
                </a:solidFill>
              </a:rPr>
              <a:t>, "Optimal trajectory generation for dynamic street scenarios in a </a:t>
            </a:r>
            <a:r>
              <a:rPr lang="en-US" dirty="0" err="1">
                <a:solidFill>
                  <a:srgbClr val="000000"/>
                </a:solidFill>
              </a:rPr>
              <a:t>Frenét</a:t>
            </a:r>
            <a:r>
              <a:rPr lang="en-US" dirty="0">
                <a:solidFill>
                  <a:srgbClr val="000000"/>
                </a:solidFill>
              </a:rPr>
              <a:t> Frame," </a:t>
            </a:r>
            <a:r>
              <a:rPr lang="en-US" i="1" dirty="0">
                <a:solidFill>
                  <a:srgbClr val="000000"/>
                </a:solidFill>
              </a:rPr>
              <a:t>2010 IEEE International Conference on Robotics and Automation</a:t>
            </a:r>
            <a:r>
              <a:rPr lang="en-US" dirty="0">
                <a:solidFill>
                  <a:srgbClr val="000000"/>
                </a:solidFill>
              </a:rPr>
              <a:t>, Anchorage, AK, 2010, pp. 987-993</a:t>
            </a:r>
            <a:r>
              <a:rPr lang="en-US" dirty="0" smtClean="0">
                <a:solidFill>
                  <a:srgbClr val="000000"/>
                </a:solidFill>
              </a:rPr>
              <a:t>.</a:t>
            </a:r>
            <a:endParaRPr lang="ru-RU" dirty="0" smtClean="0">
              <a:solidFill>
                <a:srgbClr val="000000"/>
              </a:solidFill>
            </a:endParaRPr>
          </a:p>
          <a:p>
            <a:pPr marL="285750" indent="-285750">
              <a:buFont typeface="Arial" panose="020B0604020202020204" pitchFamily="34" charset="0"/>
              <a:buChar char="•"/>
            </a:pPr>
            <a:r>
              <a:rPr lang="en-US" dirty="0" err="1"/>
              <a:t>Montemerlo</a:t>
            </a:r>
            <a:r>
              <a:rPr lang="en-US" dirty="0"/>
              <a:t> M. et al. (2009) Junior: The Stanford Entry in the Urban Challenge. In: Buehler M., </a:t>
            </a:r>
            <a:r>
              <a:rPr lang="en-US" dirty="0" err="1"/>
              <a:t>Iagnemma</a:t>
            </a:r>
            <a:r>
              <a:rPr lang="en-US" dirty="0"/>
              <a:t> K., Singh S. (</a:t>
            </a:r>
            <a:r>
              <a:rPr lang="en-US" dirty="0" err="1"/>
              <a:t>eds</a:t>
            </a:r>
            <a:r>
              <a:rPr lang="en-US" dirty="0"/>
              <a:t>) The DARPA Urban Challenge. Springer Tracts in Advanced Robotics, </a:t>
            </a:r>
            <a:r>
              <a:rPr lang="en-US" dirty="0" err="1"/>
              <a:t>vol</a:t>
            </a:r>
            <a:r>
              <a:rPr lang="en-US" dirty="0"/>
              <a:t> 56. Springer, Berlin, Heidelberg</a:t>
            </a:r>
            <a:endParaRPr lang="ru-RU" dirty="0"/>
          </a:p>
        </p:txBody>
      </p:sp>
    </p:spTree>
    <p:extLst>
      <p:ext uri="{BB962C8B-B14F-4D97-AF65-F5344CB8AC3E}">
        <p14:creationId xmlns:p14="http://schemas.microsoft.com/office/powerpoint/2010/main" val="3852902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Frenet</a:t>
            </a:r>
            <a:r>
              <a:rPr lang="en-US" dirty="0" smtClean="0"/>
              <a:t> Frame</a:t>
            </a:r>
            <a:endParaRPr lang="ru-RU" dirty="0"/>
          </a:p>
        </p:txBody>
      </p:sp>
      <mc:AlternateContent xmlns:mc="http://schemas.openxmlformats.org/markup-compatibility/2006" xmlns:a14="http://schemas.microsoft.com/office/drawing/2010/main">
        <mc:Choice Requires="a14">
          <p:sp>
            <p:nvSpPr>
              <p:cNvPr id="7" name="Объект 6"/>
              <p:cNvSpPr>
                <a:spLocks noGrp="1"/>
              </p:cNvSpPr>
              <p:nvPr>
                <p:ph idx="1"/>
              </p:nvPr>
            </p:nvSpPr>
            <p:spPr>
              <a:xfrm>
                <a:off x="1799444" y="4098803"/>
                <a:ext cx="4658844" cy="2257547"/>
              </a:xfrm>
            </p:spPr>
            <p:txBody>
              <a:bodyPr>
                <a:normAutofit fontScale="92500" lnSpcReduction="10000"/>
              </a:bodyPr>
              <a:lstStyle/>
              <a:p>
                <a14:m>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ru-RU" sz="2400" dirty="0" smtClean="0"/>
                  <a:t> </a:t>
                </a:r>
                <a:r>
                  <a:rPr lang="en-US" sz="2400" dirty="0" smtClean="0"/>
                  <a:t>–</a:t>
                </a:r>
                <a:r>
                  <a:rPr lang="ru-RU" sz="2400" dirty="0" smtClean="0"/>
                  <a:t> покрытая длина дуги</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𝑟</m:t>
                            </m:r>
                          </m:sub>
                        </m:sSub>
                      </m:e>
                    </m:acc>
                  </m:oMath>
                </a14:m>
                <a:r>
                  <a:rPr lang="en-US" sz="2400" dirty="0" smtClean="0"/>
                  <a:t> – </a:t>
                </a:r>
                <a:r>
                  <a:rPr lang="ru-RU" sz="2400" dirty="0" smtClean="0"/>
                  <a:t>тангенциальный вектор</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𝑟</m:t>
                            </m:r>
                          </m:sub>
                        </m:sSub>
                      </m:e>
                    </m:acc>
                  </m:oMath>
                </a14:m>
                <a:r>
                  <a:rPr lang="en-US" sz="2400" dirty="0"/>
                  <a:t> </a:t>
                </a:r>
                <a:r>
                  <a:rPr lang="en-US" sz="2400" dirty="0" smtClean="0"/>
                  <a:t>– </a:t>
                </a:r>
                <a:r>
                  <a:rPr lang="ru-RU" sz="2400" dirty="0" smtClean="0"/>
                  <a:t>нормальный вектор</a:t>
                </a:r>
              </a:p>
              <a:p>
                <a:pPr marL="342900" indent="-342900"/>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𝑑</m:t>
                        </m:r>
                      </m:e>
                    </m:d>
                  </m:oMath>
                </a14:m>
                <a:r>
                  <a:rPr lang="en-US" sz="2400" i="1" dirty="0">
                    <a:latin typeface="Cambria Math" panose="02040503050406030204" pitchFamily="18" charset="0"/>
                  </a:rPr>
                  <a:t> </a:t>
                </a:r>
                <a:r>
                  <a:rPr lang="en-US" sz="2400" dirty="0"/>
                  <a:t>– </a:t>
                </a:r>
                <a:r>
                  <a:rPr lang="ru-RU" sz="2400" dirty="0"/>
                  <a:t>положение автомобиля</a:t>
                </a:r>
                <a:endParaRPr lang="ru-RU" sz="2400" i="1" dirty="0">
                  <a:latin typeface="Cambria Math" panose="02040503050406030204" pitchFamily="18" charset="0"/>
                </a:endParaRPr>
              </a:p>
              <a:p>
                <a:pPr marL="342900" indent="-342900"/>
                <a14:m>
                  <m:oMath xmlns:m="http://schemas.openxmlformats.org/officeDocument/2006/math">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 </a:t>
                </a:r>
                <a:r>
                  <a:rPr lang="ru-RU" sz="2400" dirty="0"/>
                  <a:t>отклонение от идеальной траектории </a:t>
                </a:r>
              </a:p>
            </p:txBody>
          </p:sp>
        </mc:Choice>
        <mc:Fallback xmlns="">
          <p:sp>
            <p:nvSpPr>
              <p:cNvPr id="7" name="Объект 6"/>
              <p:cNvSpPr>
                <a:spLocks noGrp="1" noRot="1" noChangeAspect="1" noMove="1" noResize="1" noEditPoints="1" noAdjustHandles="1" noChangeArrowheads="1" noChangeShapeType="1" noTextEdit="1"/>
              </p:cNvSpPr>
              <p:nvPr>
                <p:ph idx="1"/>
              </p:nvPr>
            </p:nvSpPr>
            <p:spPr>
              <a:xfrm>
                <a:off x="1799444" y="4098803"/>
                <a:ext cx="4658844" cy="2257547"/>
              </a:xfrm>
              <a:blipFill rotWithShape="0">
                <a:blip r:embed="rId3"/>
                <a:stretch>
                  <a:fillRect l="-1440" t="-4313" b="-431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27</a:t>
            </a:fld>
            <a:endParaRPr lang="ru-RU" dirty="0"/>
          </a:p>
        </p:txBody>
      </p:sp>
      <p:sp>
        <p:nvSpPr>
          <p:cNvPr id="8" name="Объект 6"/>
          <p:cNvSpPr txBox="1">
            <a:spLocks/>
          </p:cNvSpPr>
          <p:nvPr/>
        </p:nvSpPr>
        <p:spPr>
          <a:xfrm>
            <a:off x="990600" y="1318261"/>
            <a:ext cx="5781524" cy="2829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smtClean="0"/>
              <a:t>Планирование в системе координат, движущейся вместе с автомобилем по опорной траектории</a:t>
            </a:r>
            <a:endParaRPr lang="ru-RU" dirty="0" smtClean="0">
              <a:solidFill>
                <a:srgbClr val="FF0000"/>
              </a:solidFill>
            </a:endParaRPr>
          </a:p>
          <a:p>
            <a:pPr marL="0" indent="0">
              <a:buFont typeface="Arial" panose="020B0604020202020204" pitchFamily="34" charset="0"/>
              <a:buNone/>
            </a:pPr>
            <a:r>
              <a:rPr lang="ru-RU" dirty="0" smtClean="0"/>
              <a:t>Поэтому движение можно представить в виде комбинации </a:t>
            </a:r>
            <a:r>
              <a:rPr lang="ru-RU" dirty="0" smtClean="0">
                <a:solidFill>
                  <a:srgbClr val="FF0000"/>
                </a:solidFill>
              </a:rPr>
              <a:t>продольного</a:t>
            </a:r>
            <a:r>
              <a:rPr lang="ru-RU" dirty="0" smtClean="0"/>
              <a:t> и </a:t>
            </a:r>
            <a:r>
              <a:rPr lang="ru-RU" dirty="0" smtClean="0">
                <a:solidFill>
                  <a:srgbClr val="FF0000"/>
                </a:solidFill>
              </a:rPr>
              <a:t>поперечного</a:t>
            </a:r>
            <a:endParaRPr lang="ru-RU" dirty="0">
              <a:solidFill>
                <a:srgbClr val="FF0000"/>
              </a:solidFill>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288" y="1318261"/>
            <a:ext cx="4895512" cy="4730906"/>
          </a:xfrm>
          <a:prstGeom prst="rect">
            <a:avLst/>
          </a:prstGeom>
        </p:spPr>
      </p:pic>
    </p:spTree>
    <p:extLst>
      <p:ext uri="{BB962C8B-B14F-4D97-AF65-F5344CB8AC3E}">
        <p14:creationId xmlns:p14="http://schemas.microsoft.com/office/powerpoint/2010/main" val="6488005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165860"/>
                <a:ext cx="10515600" cy="4269740"/>
              </a:xfrm>
            </p:spPr>
            <p:txBody>
              <a:bodyPr>
                <a:noAutofit/>
              </a:bodyPr>
              <a:lstStyle/>
              <a:p>
                <a:pPr marL="0" indent="0">
                  <a:buNone/>
                </a:pPr>
                <a:r>
                  <a:rPr lang="ru-RU" sz="3200" dirty="0" smtClean="0"/>
                  <a:t>За основу взята минимизация рывков (</a:t>
                </a:r>
                <a:r>
                  <a:rPr lang="en-US" sz="3200" dirty="0" smtClean="0"/>
                  <a:t>jerk) </a:t>
                </a:r>
                <a14:m>
                  <m:oMath xmlns:m="http://schemas.openxmlformats.org/officeDocument/2006/math">
                    <m:r>
                      <a:rPr lang="en-US" sz="3200" b="0" i="1" smtClean="0">
                        <a:latin typeface="Cambria Math" panose="02040503050406030204" pitchFamily="18" charset="0"/>
                      </a:rPr>
                      <m:t> </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𝑎</m:t>
                        </m:r>
                      </m:e>
                    </m:acc>
                  </m:oMath>
                </a14:m>
                <a:r>
                  <a:rPr lang="en-US" sz="3200" dirty="0" smtClean="0"/>
                  <a:t>:</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nary>
                        <m:naryPr>
                          <m:ctrlPr>
                            <a:rPr lang="en-US" sz="3200" b="0" i="1" smtClean="0">
                              <a:latin typeface="Cambria Math" panose="02040503050406030204" pitchFamily="18" charset="0"/>
                            </a:rPr>
                          </m:ctrlPr>
                        </m:naryPr>
                        <m:sub>
                          <m:r>
                            <a:rPr lang="en-US" sz="3200" b="0" i="1" smtClean="0">
                              <a:latin typeface="Cambria Math" panose="02040503050406030204" pitchFamily="18" charset="0"/>
                            </a:rPr>
                            <m:t>0</m:t>
                          </m:r>
                        </m:sub>
                        <m:sup>
                          <m:r>
                            <a:rPr lang="en-US" sz="3200" b="0" i="1" smtClean="0">
                              <a:latin typeface="Cambria Math" panose="02040503050406030204" pitchFamily="18" charset="0"/>
                            </a:rPr>
                            <m:t>𝑇</m:t>
                          </m:r>
                        </m:sup>
                        <m:e>
                          <m:sSup>
                            <m:sSupPr>
                              <m:ctrlPr>
                                <a:rPr lang="en-US" sz="3200" b="0" i="1" dirty="0"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e>
                            <m:sup>
                              <m:r>
                                <a:rPr lang="en-US" sz="3200" b="0" i="1" dirty="0" smtClean="0">
                                  <a:latin typeface="Cambria Math" panose="02040503050406030204" pitchFamily="18" charset="0"/>
                                </a:rPr>
                                <m:t>2</m:t>
                              </m:r>
                            </m:sup>
                          </m:sSup>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r>
                            <a:rPr lang="en-US" sz="3200" b="0" i="1" dirty="0" smtClean="0">
                              <a:latin typeface="Cambria Math" panose="02040503050406030204" pitchFamily="18" charset="0"/>
                            </a:rPr>
                            <m:t>𝑑𝑡</m:t>
                          </m:r>
                        </m:e>
                      </m:nary>
                    </m:oMath>
                  </m:oMathPara>
                </a14:m>
                <a:endParaRPr lang="en-US" sz="3200" b="0" dirty="0" smtClean="0"/>
              </a:p>
              <a:p>
                <a:pPr marL="0" indent="0">
                  <a:buNone/>
                </a:pPr>
                <a:endParaRPr lang="en-US" sz="3200" dirty="0"/>
              </a:p>
              <a:p>
                <a:pPr>
                  <a:buFont typeface="Calibri" panose="020F0502020204030204" pitchFamily="34" charset="0"/>
                  <a:buChar char="+"/>
                </a:pPr>
                <a:r>
                  <a:rPr lang="ru-RU" sz="3200" dirty="0" smtClean="0">
                    <a:solidFill>
                      <a:srgbClr val="00B050"/>
                    </a:solidFill>
                  </a:rPr>
                  <a:t>Построение траекторий с более плавными маневрами и меньшим количеством маневров</a:t>
                </a:r>
                <a:endParaRPr lang="en-US" sz="3200" dirty="0" smtClean="0">
                  <a:solidFill>
                    <a:srgbClr val="00B050"/>
                  </a:solidFill>
                </a:endParaRPr>
              </a:p>
              <a:p>
                <a:pPr>
                  <a:buFont typeface="Calibri" panose="020F0502020204030204" pitchFamily="34" charset="0"/>
                  <a:buChar char="+"/>
                </a:pPr>
                <a:r>
                  <a:rPr lang="ru-RU" sz="3200" dirty="0" smtClean="0">
                    <a:solidFill>
                      <a:srgbClr val="00B050"/>
                    </a:solidFill>
                  </a:rPr>
                  <a:t>Минимизация рывков способствует комфорту пассажиров</a:t>
                </a:r>
              </a:p>
              <a:p>
                <a:endParaRPr lang="ru-RU" sz="3200" b="0" dirty="0" smtClean="0"/>
              </a:p>
              <a:p>
                <a:pPr marL="0" indent="0">
                  <a:buNone/>
                </a:pPr>
                <a:endParaRPr lang="en-US" sz="32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10515600" cy="4269740"/>
              </a:xfrm>
              <a:blipFill rotWithShape="0">
                <a:blip r:embed="rId3"/>
                <a:stretch>
                  <a:fillRect l="-1565" t="-2853" b="-571"/>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28</a:t>
            </a:fld>
            <a:endParaRPr lang="ru-RU" dirty="0"/>
          </a:p>
        </p:txBody>
      </p:sp>
    </p:spTree>
    <p:extLst>
      <p:ext uri="{BB962C8B-B14F-4D97-AF65-F5344CB8AC3E}">
        <p14:creationId xmlns:p14="http://schemas.microsoft.com/office/powerpoint/2010/main" val="25132846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ru-RU" sz="3600" dirty="0" smtClean="0"/>
                  <a:t>Поперечное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𝑑𝑡</m:t>
                          </m:r>
                          <m:r>
                            <a:rPr lang="en-US" b="0" i="1" dirty="0" smtClean="0">
                              <a:latin typeface="Cambria Math" panose="02040503050406030204" pitchFamily="18" charset="0"/>
                            </a:rPr>
                            <m:t> </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𝑑𝑡</m:t>
                          </m:r>
                        </m:sub>
                      </m:sSub>
                      <m:r>
                        <a:rPr lang="en-US" i="1">
                          <a:latin typeface="Cambria Math" panose="02040503050406030204" pitchFamily="18" charset="0"/>
                        </a:rPr>
                        <m:t>𝑇</m:t>
                      </m:r>
                    </m:oMath>
                  </m:oMathPara>
                </a14:m>
                <a:endParaRPr lang="en-US" dirty="0" smtClean="0"/>
              </a:p>
              <a:p>
                <a:pPr marL="0" indent="0">
                  <a:buNone/>
                </a:pPr>
                <a:r>
                  <a:rPr lang="ru-RU" sz="3600" dirty="0" smtClean="0"/>
                  <a:t>Продольное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𝑣</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𝑠𝑡</m:t>
                          </m:r>
                        </m:sub>
                      </m:sSub>
                      <m:r>
                        <a:rPr lang="en-US" b="0" i="1" smtClean="0">
                          <a:latin typeface="Cambria Math" panose="02040503050406030204" pitchFamily="18" charset="0"/>
                        </a:rPr>
                        <m:t>𝑇</m:t>
                      </m:r>
                    </m:oMath>
                  </m:oMathPara>
                </a14:m>
                <a:endParaRPr lang="en-US" dirty="0" smtClean="0"/>
              </a:p>
              <a:p>
                <a:pPr marL="0" indent="0">
                  <a:buNone/>
                </a:pPr>
                <a:r>
                  <a:rPr lang="ru-RU" sz="3600" dirty="0" smtClean="0"/>
                  <a:t>Объединенная</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𝑙𝑎𝑡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𝑙𝑜𝑛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oMath>
                  </m:oMathPara>
                </a14:m>
                <a:endParaRPr lang="ru-RU" dirty="0"/>
              </a:p>
              <a:p>
                <a:pPr marL="0" indent="0">
                  <a:buNone/>
                </a:pPr>
                <a:endParaRPr lang="en-US"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797" t="-2920"/>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29</a:t>
            </a:fld>
            <a:endParaRPr lang="ru-RU" dirty="0"/>
          </a:p>
        </p:txBody>
      </p:sp>
    </p:spTree>
    <p:extLst>
      <p:ext uri="{BB962C8B-B14F-4D97-AF65-F5344CB8AC3E}">
        <p14:creationId xmlns:p14="http://schemas.microsoft.com/office/powerpoint/2010/main" val="16818936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Актуальность</a:t>
            </a:r>
            <a:endParaRPr lang="ru-RU" dirty="0"/>
          </a:p>
        </p:txBody>
      </p:sp>
      <p:sp>
        <p:nvSpPr>
          <p:cNvPr id="3" name="Объект 2"/>
          <p:cNvSpPr>
            <a:spLocks noGrp="1"/>
          </p:cNvSpPr>
          <p:nvPr>
            <p:ph idx="1"/>
          </p:nvPr>
        </p:nvSpPr>
        <p:spPr/>
        <p:txBody>
          <a:bodyPr/>
          <a:lstStyle/>
          <a:p>
            <a:pPr marL="0" indent="0">
              <a:buNone/>
            </a:pPr>
            <a:r>
              <a:rPr lang="ru-RU" dirty="0" smtClean="0"/>
              <a:t>В настоящее время идет активное развитие беспилотных автомобилей и интеллектуальных систем помощи водителю (</a:t>
            </a:r>
            <a:r>
              <a:rPr lang="en-US" dirty="0" smtClean="0"/>
              <a:t>ADAS)</a:t>
            </a:r>
            <a:endParaRPr lang="ru-RU" dirty="0" smtClean="0"/>
          </a:p>
          <a:p>
            <a:pPr marL="0" indent="0">
              <a:buNone/>
            </a:pPr>
            <a:endParaRPr lang="ru-RU" dirty="0" smtClean="0"/>
          </a:p>
          <a:p>
            <a:pPr marL="0" indent="0">
              <a:buNone/>
            </a:pPr>
            <a:r>
              <a:rPr lang="ru-RU" dirty="0" smtClean="0"/>
              <a:t>Преимущества беспилотных автомобилей:</a:t>
            </a:r>
          </a:p>
          <a:p>
            <a:r>
              <a:rPr lang="ru-RU" dirty="0" smtClean="0"/>
              <a:t>Увеличение безопасности</a:t>
            </a:r>
          </a:p>
          <a:p>
            <a:r>
              <a:rPr lang="ru-RU" dirty="0" smtClean="0"/>
              <a:t>Более эффективное использование дорожной инфраструктуры</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a:t>
            </a:fld>
            <a:endParaRPr lang="ru-RU" dirty="0"/>
          </a:p>
        </p:txBody>
      </p:sp>
    </p:spTree>
    <p:extLst>
      <p:ext uri="{BB962C8B-B14F-4D97-AF65-F5344CB8AC3E}">
        <p14:creationId xmlns:p14="http://schemas.microsoft.com/office/powerpoint/2010/main" val="35708713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lnSpcReduction="10000"/>
              </a:bodyPr>
              <a:lstStyle/>
              <a:p>
                <a:pPr marL="0" indent="0">
                  <a:buNone/>
                </a:pPr>
                <a:r>
                  <a:rPr lang="ru-RU" dirty="0" smtClean="0"/>
                  <a:t>Оптимальные траектории могут быть найдены в форме полиномов пятого порядка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5</m:t>
                          </m:r>
                        </m:sub>
                      </m:sSub>
                    </m:oMath>
                  </m:oMathPara>
                </a14:m>
                <a:endParaRPr lang="en-US" b="0" dirty="0" smtClean="0"/>
              </a:p>
              <a:p>
                <a:pPr marL="0" indent="0">
                  <a:buNone/>
                </a:pPr>
                <a:endParaRPr lang="en-US" dirty="0" smtClean="0"/>
              </a:p>
              <a:p>
                <a:pPr marL="0" indent="0">
                  <a:buNone/>
                </a:pPr>
                <a:r>
                  <a:rPr lang="ru-RU" dirty="0" smtClean="0"/>
                  <a:t>Расчет:</a:t>
                </a:r>
              </a:p>
              <a:p>
                <a:r>
                  <a:rPr lang="ru-RU" dirty="0" smtClean="0"/>
                  <a:t>Начальное состояние</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m:t>
                    </m:r>
                  </m:oMath>
                </a14:m>
                <a:endParaRPr lang="en-US" dirty="0" smtClean="0"/>
              </a:p>
              <a:p>
                <a:r>
                  <a:rPr lang="ru-RU" dirty="0" smtClean="0"/>
                  <a:t>Конечное состояние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a14:m>
                <a:endParaRPr lang="ru-RU" dirty="0" smtClean="0"/>
              </a:p>
              <a:p>
                <a:r>
                  <a:rPr lang="ru-RU" dirty="0" smtClean="0"/>
                  <a:t>Длительность маневра </a:t>
                </a:r>
                <a14:m>
                  <m:oMath xmlns:m="http://schemas.openxmlformats.org/officeDocument/2006/math">
                    <m:r>
                      <a:rPr lang="en-US" b="0" i="1" smtClean="0">
                        <a:latin typeface="Cambria Math" panose="02040503050406030204" pitchFamily="18" charset="0"/>
                      </a:rPr>
                      <m:t>𝑇</m:t>
                    </m:r>
                  </m:oMath>
                </a14:m>
                <a:endParaRPr lang="en-US" dirty="0" smtClean="0"/>
              </a:p>
              <a:p>
                <a:endParaRPr lang="ru-RU" dirty="0"/>
              </a:p>
              <a:p>
                <a:pPr>
                  <a:buFont typeface="Calibri" panose="020F0502020204030204" pitchFamily="34" charset="0"/>
                  <a:buChar char="+"/>
                </a:pPr>
                <a:r>
                  <a:rPr lang="ru-RU" dirty="0" smtClean="0">
                    <a:solidFill>
                      <a:srgbClr val="00B050"/>
                    </a:solidFill>
                  </a:rPr>
                  <a:t>Гладко стыкуются </a:t>
                </a:r>
                <a14:m>
                  <m:oMath xmlns:m="http://schemas.openxmlformats.org/officeDocument/2006/math">
                    <m:r>
                      <a:rPr lang="en-US" b="0" i="1" smtClean="0">
                        <a:solidFill>
                          <a:srgbClr val="00B050"/>
                        </a:solidFill>
                        <a:latin typeface="Cambria Math" panose="02040503050406030204" pitchFamily="18" charset="0"/>
                      </a:rPr>
                      <m:t>𝑥</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r>
                  <a:rPr lang="en-US" dirty="0" smtClean="0">
                    <a:solidFill>
                      <a:srgbClr val="00B050"/>
                    </a:solidFill>
                  </a:rPr>
                  <a:t> </a:t>
                </a:r>
                <a:r>
                  <a:rPr lang="ru-RU" dirty="0" smtClean="0">
                    <a:solidFill>
                      <a:srgbClr val="00B050"/>
                    </a:solidFill>
                  </a:rPr>
                  <a:t>и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endParaRPr lang="en-US" b="0" dirty="0" smtClean="0">
                  <a:solidFill>
                    <a:srgbClr val="00B050"/>
                  </a:solidFill>
                </a:endParaRPr>
              </a:p>
              <a:p>
                <a:pPr>
                  <a:buFont typeface="Calibri" panose="020F0502020204030204" pitchFamily="34" charset="0"/>
                  <a:buChar char="+"/>
                </a:pPr>
                <a:r>
                  <a:rPr lang="ru-RU" dirty="0" smtClean="0">
                    <a:solidFill>
                      <a:srgbClr val="00B050"/>
                    </a:solidFill>
                  </a:rPr>
                  <a:t>Оптимизирует функцию стоимости</a:t>
                </a:r>
                <a:endParaRPr lang="ru-RU" dirty="0">
                  <a:solidFill>
                    <a:srgbClr val="00B05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217" t="-2676" r="-986" b="-170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30</a:t>
            </a:fld>
            <a:endParaRPr lang="ru-RU" dirty="0"/>
          </a:p>
        </p:txBody>
      </p:sp>
    </p:spTree>
    <p:extLst>
      <p:ext uri="{BB962C8B-B14F-4D97-AF65-F5344CB8AC3E}">
        <p14:creationId xmlns:p14="http://schemas.microsoft.com/office/powerpoint/2010/main" val="74437597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31</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1372" y="1010518"/>
            <a:ext cx="6849256" cy="5502041"/>
          </a:xfrm>
          <a:prstGeom prst="rect">
            <a:avLst/>
          </a:prstGeom>
        </p:spPr>
      </p:pic>
    </p:spTree>
    <p:extLst>
      <p:ext uri="{BB962C8B-B14F-4D97-AF65-F5344CB8AC3E}">
        <p14:creationId xmlns:p14="http://schemas.microsoft.com/office/powerpoint/2010/main" val="1780395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Оптимизация и удовлетворение ограничениям</a:t>
            </a:r>
            <a:endParaRPr lang="ru-RU" dirty="0"/>
          </a:p>
        </p:txBody>
      </p:sp>
      <p:sp>
        <p:nvSpPr>
          <p:cNvPr id="3" name="Объект 2"/>
          <p:cNvSpPr>
            <a:spLocks noGrp="1"/>
          </p:cNvSpPr>
          <p:nvPr>
            <p:ph idx="1"/>
          </p:nvPr>
        </p:nvSpPr>
        <p:spPr>
          <a:xfrm>
            <a:off x="838200" y="1165860"/>
            <a:ext cx="6822440" cy="5011103"/>
          </a:xfrm>
        </p:spPr>
        <p:txBody>
          <a:bodyPr/>
          <a:lstStyle/>
          <a:p>
            <a:pPr marL="0" indent="0">
              <a:buNone/>
            </a:pPr>
            <a:r>
              <a:rPr lang="ru-RU" dirty="0" smtClean="0"/>
              <a:t>Требуется найти траекторию, которая:</a:t>
            </a:r>
          </a:p>
          <a:p>
            <a:r>
              <a:rPr lang="ru-RU" dirty="0" smtClean="0"/>
              <a:t>Минимизирует функционал стоимости</a:t>
            </a:r>
          </a:p>
          <a:p>
            <a:r>
              <a:rPr lang="ru-RU" dirty="0" smtClean="0"/>
              <a:t>Удовлетворяет ограничениям</a:t>
            </a:r>
            <a:endParaRPr lang="en-US" dirty="0" smtClean="0"/>
          </a:p>
          <a:p>
            <a:pPr lvl="1"/>
            <a:r>
              <a:rPr lang="ru-RU" dirty="0" smtClean="0">
                <a:solidFill>
                  <a:schemeClr val="bg1">
                    <a:lumMod val="50000"/>
                  </a:schemeClr>
                </a:solidFill>
              </a:rPr>
              <a:t>Максимальная продольная скорость, максимальное продольное и поперечное ускорение, минимальный радиус кривизны</a:t>
            </a:r>
          </a:p>
          <a:p>
            <a:r>
              <a:rPr lang="ru-RU" dirty="0" smtClean="0"/>
              <a:t>Не пересекается с препятствиями, представленными в виде </a:t>
            </a:r>
            <a:r>
              <a:rPr lang="en-US" dirty="0" smtClean="0"/>
              <a:t>Occupancy Grid</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32</a:t>
            </a:fld>
            <a:endParaRPr lang="ru-RU" dirty="0"/>
          </a:p>
        </p:txBody>
      </p:sp>
      <p:pic>
        <p:nvPicPr>
          <p:cNvPr id="6" name="Рисунок 5"/>
          <p:cNvPicPr>
            <a:picLocks noChangeAspect="1"/>
          </p:cNvPicPr>
          <p:nvPr/>
        </p:nvPicPr>
        <p:blipFill>
          <a:blip r:embed="rId2"/>
          <a:stretch>
            <a:fillRect/>
          </a:stretch>
        </p:blipFill>
        <p:spPr>
          <a:xfrm>
            <a:off x="7872948" y="1165860"/>
            <a:ext cx="3480852" cy="2052967"/>
          </a:xfrm>
          <a:prstGeom prst="rect">
            <a:avLst/>
          </a:prstGeom>
        </p:spPr>
      </p:pic>
      <p:sp>
        <p:nvSpPr>
          <p:cNvPr id="7" name="TextBox 6"/>
          <p:cNvSpPr txBox="1"/>
          <p:nvPr/>
        </p:nvSpPr>
        <p:spPr>
          <a:xfrm>
            <a:off x="838200" y="4754880"/>
            <a:ext cx="10236200" cy="1569660"/>
          </a:xfrm>
          <a:prstGeom prst="rect">
            <a:avLst/>
          </a:prstGeom>
          <a:noFill/>
        </p:spPr>
        <p:txBody>
          <a:bodyPr wrap="square" rtlCol="0">
            <a:spAutoFit/>
          </a:bodyPr>
          <a:lstStyle/>
          <a:p>
            <a:r>
              <a:rPr lang="ru-RU" sz="3200" dirty="0" smtClean="0">
                <a:solidFill>
                  <a:srgbClr val="00B050"/>
                </a:solidFill>
              </a:rPr>
              <a:t>Решение: сформировать набор траекторий-кандидатов и выбрать оптимальную среди тех, которая удовлетворяет ограничениям</a:t>
            </a:r>
            <a:endParaRPr lang="ru-RU" sz="3200" dirty="0">
              <a:solidFill>
                <a:srgbClr val="00B050"/>
              </a:solidFill>
            </a:endParaRPr>
          </a:p>
        </p:txBody>
      </p:sp>
    </p:spTree>
    <p:extLst>
      <p:ext uri="{BB962C8B-B14F-4D97-AF65-F5344CB8AC3E}">
        <p14:creationId xmlns:p14="http://schemas.microsoft.com/office/powerpoint/2010/main" val="44048714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Оптимизация и удовлетворение ограничениям</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33</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270" y="1006856"/>
            <a:ext cx="7110730" cy="5688584"/>
          </a:xfrm>
          <a:prstGeom prst="rect">
            <a:avLst/>
          </a:prstGeom>
        </p:spPr>
      </p:pic>
    </p:spTree>
    <p:extLst>
      <p:ext uri="{BB962C8B-B14F-4D97-AF65-F5344CB8AC3E}">
        <p14:creationId xmlns:p14="http://schemas.microsoft.com/office/powerpoint/2010/main" val="1600586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Выявленные недостатки</a:t>
            </a:r>
            <a:endParaRPr lang="ru-RU" dirty="0"/>
          </a:p>
        </p:txBody>
      </p:sp>
      <p:sp>
        <p:nvSpPr>
          <p:cNvPr id="3" name="Объект 2"/>
          <p:cNvSpPr>
            <a:spLocks noGrp="1"/>
          </p:cNvSpPr>
          <p:nvPr>
            <p:ph idx="1"/>
          </p:nvPr>
        </p:nvSpPr>
        <p:spPr/>
        <p:txBody>
          <a:bodyPr/>
          <a:lstStyle/>
          <a:p>
            <a:pPr>
              <a:buFont typeface="Calibri" panose="020F0502020204030204" pitchFamily="34" charset="0"/>
              <a:buChar char="-"/>
            </a:pPr>
            <a:r>
              <a:rPr lang="ru-RU" dirty="0" smtClean="0"/>
              <a:t>Сильная зависимость от весовых коэффициентов в функционале стоимости</a:t>
            </a:r>
          </a:p>
          <a:p>
            <a:pPr>
              <a:buFont typeface="Calibri" panose="020F0502020204030204" pitchFamily="34" charset="0"/>
              <a:buChar char="-"/>
            </a:pPr>
            <a:r>
              <a:rPr lang="ru-RU" dirty="0" smtClean="0"/>
              <a:t>Проблема локального минимума: «предпочитает» выбирать </a:t>
            </a:r>
            <a:r>
              <a:rPr lang="ru-RU" dirty="0"/>
              <a:t> оптимальные в данный момент </a:t>
            </a:r>
            <a:r>
              <a:rPr lang="ru-RU" dirty="0" smtClean="0"/>
              <a:t>траектории тем, которые позволяют лучше достичь цели</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34</a:t>
            </a:fld>
            <a:endParaRPr lang="ru-RU" dirty="0"/>
          </a:p>
        </p:txBody>
      </p:sp>
    </p:spTree>
    <p:extLst>
      <p:ext uri="{BB962C8B-B14F-4D97-AF65-F5344CB8AC3E}">
        <p14:creationId xmlns:p14="http://schemas.microsoft.com/office/powerpoint/2010/main" val="17269689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Выявленные недостатки</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35</a:t>
            </a:fld>
            <a:endParaRPr lang="ru-RU" dirty="0"/>
          </a:p>
        </p:txBody>
      </p:sp>
      <p:pic>
        <p:nvPicPr>
          <p:cNvPr id="8" name="Объект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899160"/>
            <a:ext cx="9514840" cy="2378710"/>
          </a:xfr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7870"/>
            <a:ext cx="9514840" cy="2378710"/>
          </a:xfrm>
          <a:prstGeom prst="rect">
            <a:avLst/>
          </a:prstGeom>
        </p:spPr>
      </p:pic>
      <p:grpSp>
        <p:nvGrpSpPr>
          <p:cNvPr id="14" name="Группа 13"/>
          <p:cNvGrpSpPr/>
          <p:nvPr/>
        </p:nvGrpSpPr>
        <p:grpSpPr>
          <a:xfrm>
            <a:off x="8884920" y="5534660"/>
            <a:ext cx="1859280" cy="738664"/>
            <a:chOff x="7569200" y="5727700"/>
            <a:chExt cx="1859280" cy="738664"/>
          </a:xfrm>
        </p:grpSpPr>
        <p:sp>
          <p:nvSpPr>
            <p:cNvPr id="10" name="Овал 9"/>
            <p:cNvSpPr/>
            <p:nvPr/>
          </p:nvSpPr>
          <p:spPr>
            <a:xfrm>
              <a:off x="7569200" y="5765046"/>
              <a:ext cx="294640" cy="2946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7863840" y="5727700"/>
              <a:ext cx="1564640" cy="369332"/>
            </a:xfrm>
            <a:prstGeom prst="rect">
              <a:avLst/>
            </a:prstGeom>
            <a:noFill/>
          </p:spPr>
          <p:txBody>
            <a:bodyPr wrap="square" rtlCol="0">
              <a:spAutoFit/>
            </a:bodyPr>
            <a:lstStyle/>
            <a:p>
              <a:r>
                <a:rPr lang="ru-RU" dirty="0" smtClean="0"/>
                <a:t>Препятствие</a:t>
              </a:r>
              <a:endParaRPr lang="ru-RU" dirty="0"/>
            </a:p>
          </p:txBody>
        </p:sp>
        <p:sp>
          <p:nvSpPr>
            <p:cNvPr id="12" name="Овал 11"/>
            <p:cNvSpPr/>
            <p:nvPr/>
          </p:nvSpPr>
          <p:spPr>
            <a:xfrm>
              <a:off x="7569200" y="6134378"/>
              <a:ext cx="294640" cy="2946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7863840" y="6097032"/>
              <a:ext cx="1564640" cy="369332"/>
            </a:xfrm>
            <a:prstGeom prst="rect">
              <a:avLst/>
            </a:prstGeom>
            <a:noFill/>
          </p:spPr>
          <p:txBody>
            <a:bodyPr wrap="square" rtlCol="0">
              <a:spAutoFit/>
            </a:bodyPr>
            <a:lstStyle/>
            <a:p>
              <a:r>
                <a:rPr lang="ru-RU" dirty="0" smtClean="0"/>
                <a:t>Цель</a:t>
              </a:r>
              <a:endParaRPr lang="ru-RU" dirty="0"/>
            </a:p>
          </p:txBody>
        </p:sp>
      </p:grpSp>
    </p:spTree>
    <p:extLst>
      <p:ext uri="{BB962C8B-B14F-4D97-AF65-F5344CB8AC3E}">
        <p14:creationId xmlns:p14="http://schemas.microsoft.com/office/powerpoint/2010/main" val="405305205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Вариант №3: Вариант №2 + граф</a:t>
            </a:r>
            <a:endParaRPr lang="ru-RU" dirty="0"/>
          </a:p>
        </p:txBody>
      </p:sp>
      <p:sp>
        <p:nvSpPr>
          <p:cNvPr id="17" name="Объект 16"/>
          <p:cNvSpPr>
            <a:spLocks noGrp="1"/>
          </p:cNvSpPr>
          <p:nvPr>
            <p:ph idx="1"/>
          </p:nvPr>
        </p:nvSpPr>
        <p:spPr>
          <a:xfrm>
            <a:off x="838200" y="2540001"/>
            <a:ext cx="10515600" cy="1381760"/>
          </a:xfrm>
        </p:spPr>
        <p:txBody>
          <a:bodyPr>
            <a:normAutofit/>
          </a:bodyPr>
          <a:lstStyle/>
          <a:p>
            <a:pPr marL="514350" indent="-514350">
              <a:buFont typeface="+mj-lt"/>
              <a:buAutoNum type="arabicPeriod"/>
            </a:pPr>
            <a:r>
              <a:rPr lang="ru-RU" dirty="0" smtClean="0"/>
              <a:t>Построить граф, где вершины – состояния, ребра – траектории в форме полиномов пятого порядка</a:t>
            </a:r>
          </a:p>
          <a:p>
            <a:pPr marL="514350" indent="-514350">
              <a:buFont typeface="+mj-lt"/>
              <a:buAutoNum type="arabicPeriod"/>
            </a:pPr>
            <a:r>
              <a:rPr lang="ru-RU" dirty="0" smtClean="0"/>
              <a:t>Найти оптимальную вершину и кратчайший путь</a:t>
            </a:r>
            <a:endParaRPr lang="en-US"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36</a:t>
            </a:fld>
            <a:endParaRPr lang="ru-RU" dirty="0"/>
          </a:p>
        </p:txBody>
      </p:sp>
      <p:grpSp>
        <p:nvGrpSpPr>
          <p:cNvPr id="13" name="Группа 12"/>
          <p:cNvGrpSpPr/>
          <p:nvPr/>
        </p:nvGrpSpPr>
        <p:grpSpPr>
          <a:xfrm>
            <a:off x="838200" y="927416"/>
            <a:ext cx="10515600" cy="1384995"/>
            <a:chOff x="838200" y="2704425"/>
            <a:chExt cx="10515600" cy="1384995"/>
          </a:xfrm>
        </p:grpSpPr>
        <p:sp>
          <p:nvSpPr>
            <p:cNvPr id="9" name="TextBox 8"/>
            <p:cNvSpPr txBox="1"/>
            <p:nvPr/>
          </p:nvSpPr>
          <p:spPr>
            <a:xfrm>
              <a:off x="952500" y="2704425"/>
              <a:ext cx="10401300" cy="1384995"/>
            </a:xfrm>
            <a:prstGeom prst="rect">
              <a:avLst/>
            </a:prstGeom>
            <a:noFill/>
          </p:spPr>
          <p:txBody>
            <a:bodyPr wrap="square" rtlCol="0">
              <a:spAutoFit/>
            </a:bodyPr>
            <a:lstStyle/>
            <a:p>
              <a:r>
                <a:rPr lang="ru-RU" sz="2800" dirty="0"/>
                <a:t>Планирование на несколько шагов вперед позволит выбрать траекторию, которая лучше достигает цели, даже если в данный момент она не оптимальна</a:t>
              </a:r>
            </a:p>
          </p:txBody>
        </p:sp>
        <p:cxnSp>
          <p:nvCxnSpPr>
            <p:cNvPr id="11" name="Прямая соединительная линия 10"/>
            <p:cNvCxnSpPr/>
            <p:nvPr/>
          </p:nvCxnSpPr>
          <p:spPr>
            <a:xfrm>
              <a:off x="838200" y="2704425"/>
              <a:ext cx="0" cy="1384995"/>
            </a:xfrm>
            <a:prstGeom prst="line">
              <a:avLst/>
            </a:prstGeom>
            <a:ln w="57150">
              <a:solidFill>
                <a:srgbClr val="E03623"/>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Прямоугольник 19"/>
              <p:cNvSpPr/>
              <p:nvPr/>
            </p:nvSpPr>
            <p:spPr>
              <a:xfrm>
                <a:off x="952500" y="4230750"/>
                <a:ext cx="11046460" cy="18772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𝐶</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e>
                      </m:nary>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acc>
                            <m:accPr>
                              <m:chr m:val="⃛"/>
                              <m:ctrlPr>
                                <a:rPr lang="en-US" sz="2400" i="1">
                                  <a:latin typeface="Cambria Math" panose="02040503050406030204" pitchFamily="18" charset="0"/>
                                </a:rPr>
                              </m:ctrlPr>
                            </m:accPr>
                            <m:e>
                              <m:r>
                                <a:rPr lang="en-US" sz="2400" i="1">
                                  <a:latin typeface="Cambria Math" panose="02040503050406030204" pitchFamily="18" charset="0"/>
                                </a:rPr>
                                <m:t>𝑑</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r>
                            <a:rPr lang="en-US" sz="2400" i="1" dirty="0">
                              <a:latin typeface="Cambria Math" panose="02040503050406030204" pitchFamily="18" charset="0"/>
                            </a:rPr>
                            <m:t>𝑑𝑡</m:t>
                          </m:r>
                          <m:r>
                            <a:rPr lang="en-US" sz="2400" i="1" dirty="0">
                              <a:latin typeface="Cambria Math" panose="02040503050406030204" pitchFamily="18" charset="0"/>
                            </a:rPr>
                            <m:t> </m:t>
                          </m:r>
                        </m:e>
                      </m:nary>
                    </m:oMath>
                  </m:oMathPara>
                </a14:m>
                <a:endParaRPr lang="en-US" sz="2400" dirty="0" smtClean="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𝑣</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acc>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𝑠𝑡</m:t>
                              </m:r>
                            </m:sub>
                          </m:sSub>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m:t>
                              </m:r>
                            </m:sub>
                          </m:sSub>
                          <m:r>
                            <a:rPr lang="en-US" sz="2400" i="1">
                              <a:latin typeface="Cambria Math" panose="02040503050406030204" pitchFamily="18" charset="0"/>
                            </a:rPr>
                            <m:t>𝑑</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𝑇</m:t>
                                  </m:r>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𝑑𝑡</m:t>
                              </m:r>
                            </m:sub>
                          </m:sSub>
                          <m:r>
                            <a:rPr lang="en-US" sz="2400" i="1">
                              <a:latin typeface="Cambria Math" panose="02040503050406030204" pitchFamily="18" charset="0"/>
                            </a:rPr>
                            <m:t>𝑇</m:t>
                          </m:r>
                          <m:r>
                            <m:rPr>
                              <m:nor/>
                            </m:rPr>
                            <a:rPr lang="en-US" sz="2400" dirty="0"/>
                            <m:t> </m:t>
                          </m:r>
                        </m:e>
                      </m:d>
                    </m:oMath>
                  </m:oMathPara>
                </a14:m>
                <a:endParaRPr lang="ru-RU" sz="2400" dirty="0"/>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52500" y="4230750"/>
                <a:ext cx="11046460" cy="1877245"/>
              </a:xfrm>
              <a:prstGeom prst="rect">
                <a:avLst/>
              </a:prstGeom>
              <a:blipFill rotWithShape="0">
                <a:blip r:embed="rId2"/>
                <a:stretch>
                  <a:fillRect l="-110"/>
                </a:stretch>
              </a:blipFill>
            </p:spPr>
            <p:txBody>
              <a:bodyPr/>
              <a:lstStyle/>
              <a:p>
                <a:r>
                  <a:rPr lang="ru-RU">
                    <a:noFill/>
                  </a:rPr>
                  <a:t> </a:t>
                </a:r>
              </a:p>
            </p:txBody>
          </p:sp>
        </mc:Fallback>
      </mc:AlternateContent>
    </p:spTree>
    <p:extLst>
      <p:ext uri="{BB962C8B-B14F-4D97-AF65-F5344CB8AC3E}">
        <p14:creationId xmlns:p14="http://schemas.microsoft.com/office/powerpoint/2010/main" val="36488768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Алгоритм</a:t>
            </a:r>
            <a:endParaRPr lang="ru-RU" dirty="0"/>
          </a:p>
        </p:txBody>
      </p:sp>
      <p:pic>
        <p:nvPicPr>
          <p:cNvPr id="6" name="Объект 5"/>
          <p:cNvPicPr>
            <a:picLocks noGrp="1" noChangeAspect="1"/>
          </p:cNvPicPr>
          <p:nvPr>
            <p:ph idx="1"/>
          </p:nvPr>
        </p:nvPicPr>
        <p:blipFill>
          <a:blip r:embed="rId2"/>
          <a:stretch>
            <a:fillRect/>
          </a:stretch>
        </p:blipFill>
        <p:spPr>
          <a:xfrm>
            <a:off x="2589585" y="899159"/>
            <a:ext cx="2879551" cy="5011738"/>
          </a:xfrm>
          <a:prstGeom prst="rect">
            <a:avLst/>
          </a:prstGeom>
        </p:spPr>
      </p:pic>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37</a:t>
            </a:fld>
            <a:endParaRPr lang="ru-RU" dirty="0"/>
          </a:p>
        </p:txBody>
      </p:sp>
      <p:pic>
        <p:nvPicPr>
          <p:cNvPr id="7" name="Рисунок 6"/>
          <p:cNvPicPr>
            <a:picLocks noChangeAspect="1"/>
          </p:cNvPicPr>
          <p:nvPr/>
        </p:nvPicPr>
        <p:blipFill>
          <a:blip r:embed="rId3"/>
          <a:stretch>
            <a:fillRect/>
          </a:stretch>
        </p:blipFill>
        <p:spPr>
          <a:xfrm>
            <a:off x="5469136" y="502114"/>
            <a:ext cx="3896356" cy="5805829"/>
          </a:xfrm>
          <a:prstGeom prst="rect">
            <a:avLst/>
          </a:prstGeom>
        </p:spPr>
      </p:pic>
    </p:spTree>
    <p:extLst>
      <p:ext uri="{BB962C8B-B14F-4D97-AF65-F5344CB8AC3E}">
        <p14:creationId xmlns:p14="http://schemas.microsoft.com/office/powerpoint/2010/main" val="378684507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Вариант №3: Вариант №2 + граф</a:t>
            </a:r>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0131" y="1165225"/>
            <a:ext cx="5011738" cy="5011738"/>
          </a:xfrm>
        </p:spPr>
      </p:pic>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38</a:t>
            </a:fld>
            <a:endParaRPr lang="ru-RU" dirty="0"/>
          </a:p>
        </p:txBody>
      </p:sp>
    </p:spTree>
    <p:extLst>
      <p:ext uri="{BB962C8B-B14F-4D97-AF65-F5344CB8AC3E}">
        <p14:creationId xmlns:p14="http://schemas.microsoft.com/office/powerpoint/2010/main" val="5699120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3</a:t>
            </a:r>
            <a:r>
              <a:rPr lang="en-US" dirty="0" smtClean="0"/>
              <a:t>. </a:t>
            </a:r>
            <a:r>
              <a:rPr lang="ru-RU" dirty="0" smtClean="0"/>
              <a:t>Реализация системы управления</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39</a:t>
            </a:fld>
            <a:endParaRPr lang="ru-RU" dirty="0"/>
          </a:p>
        </p:txBody>
      </p:sp>
    </p:spTree>
    <p:extLst>
      <p:ext uri="{BB962C8B-B14F-4D97-AF65-F5344CB8AC3E}">
        <p14:creationId xmlns:p14="http://schemas.microsoft.com/office/powerpoint/2010/main" val="51523020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Цель</a:t>
            </a:r>
            <a:endParaRPr lang="ru-RU" dirty="0"/>
          </a:p>
        </p:txBody>
      </p:sp>
      <p:sp>
        <p:nvSpPr>
          <p:cNvPr id="3" name="Объект 2"/>
          <p:cNvSpPr>
            <a:spLocks noGrp="1"/>
          </p:cNvSpPr>
          <p:nvPr>
            <p:ph idx="1"/>
          </p:nvPr>
        </p:nvSpPr>
        <p:spPr/>
        <p:txBody>
          <a:bodyPr/>
          <a:lstStyle/>
          <a:p>
            <a:pPr marL="0" indent="0">
              <a:buNone/>
            </a:pPr>
            <a:r>
              <a:rPr lang="ru-RU" dirty="0"/>
              <a:t>Разработать систему </a:t>
            </a:r>
            <a:r>
              <a:rPr lang="ru-RU" dirty="0" smtClean="0"/>
              <a:t>построения </a:t>
            </a:r>
            <a:r>
              <a:rPr lang="ru-RU" dirty="0"/>
              <a:t>программной траектории и регулятора движения по ней беспилотного наземного транспортного средства</a:t>
            </a:r>
            <a:endParaRPr lang="ru-RU" dirty="0">
              <a:solidFill>
                <a:srgbClr val="FFC000"/>
              </a:solidFill>
            </a:endParaRP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a:t>
            </a:fld>
            <a:endParaRPr lang="ru-RU" dirty="0"/>
          </a:p>
        </p:txBody>
      </p:sp>
    </p:spTree>
    <p:extLst>
      <p:ext uri="{BB962C8B-B14F-4D97-AF65-F5344CB8AC3E}">
        <p14:creationId xmlns:p14="http://schemas.microsoft.com/office/powerpoint/2010/main" val="38873743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Экспериментальная платформа</a:t>
            </a:r>
            <a:endParaRPr lang="ru-RU" dirty="0"/>
          </a:p>
        </p:txBody>
      </p:sp>
      <p:sp>
        <p:nvSpPr>
          <p:cNvPr id="7" name="Объект 6"/>
          <p:cNvSpPr>
            <a:spLocks noGrp="1"/>
          </p:cNvSpPr>
          <p:nvPr>
            <p:ph idx="1"/>
          </p:nvPr>
        </p:nvSpPr>
        <p:spPr>
          <a:xfrm>
            <a:off x="838200" y="1165860"/>
            <a:ext cx="4389783" cy="5011103"/>
          </a:xfrm>
        </p:spPr>
        <p:txBody>
          <a:bodyPr/>
          <a:lstStyle/>
          <a:p>
            <a:r>
              <a:rPr lang="en-US" dirty="0" smtClean="0"/>
              <a:t>NVidia </a:t>
            </a:r>
            <a:r>
              <a:rPr lang="en-US" dirty="0" err="1" smtClean="0"/>
              <a:t>Jetson</a:t>
            </a:r>
            <a:r>
              <a:rPr lang="en-US" dirty="0" smtClean="0"/>
              <a:t> TX2</a:t>
            </a:r>
          </a:p>
          <a:p>
            <a:r>
              <a:rPr lang="en-US" dirty="0" smtClean="0"/>
              <a:t>ZED-</a:t>
            </a:r>
            <a:r>
              <a:rPr lang="ru-RU" dirty="0" smtClean="0"/>
              <a:t>камера</a:t>
            </a:r>
          </a:p>
          <a:p>
            <a:r>
              <a:rPr lang="en-US" dirty="0" err="1" smtClean="0"/>
              <a:t>Velodyne</a:t>
            </a:r>
            <a:r>
              <a:rPr lang="en-US" dirty="0" smtClean="0"/>
              <a:t> VLP-16</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40</a:t>
            </a:fld>
            <a:endParaRPr lang="ru-RU"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792" y="1165860"/>
            <a:ext cx="4919008" cy="4683131"/>
          </a:xfrm>
          <a:prstGeom prst="rect">
            <a:avLst/>
          </a:prstGeom>
        </p:spPr>
      </p:pic>
    </p:spTree>
    <p:extLst>
      <p:ext uri="{BB962C8B-B14F-4D97-AF65-F5344CB8AC3E}">
        <p14:creationId xmlns:p14="http://schemas.microsoft.com/office/powerpoint/2010/main" val="30638365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ROS</a:t>
            </a:r>
            <a:endParaRPr lang="ru-RU" dirty="0"/>
          </a:p>
        </p:txBody>
      </p:sp>
      <p:sp>
        <p:nvSpPr>
          <p:cNvPr id="3" name="Объект 2"/>
          <p:cNvSpPr>
            <a:spLocks noGrp="1"/>
          </p:cNvSpPr>
          <p:nvPr>
            <p:ph idx="1"/>
          </p:nvPr>
        </p:nvSpPr>
        <p:spPr>
          <a:xfrm>
            <a:off x="838200" y="1165860"/>
            <a:ext cx="5632174" cy="5011103"/>
          </a:xfrm>
        </p:spPr>
        <p:txBody>
          <a:bodyPr>
            <a:normAutofit fontScale="85000" lnSpcReduction="10000"/>
          </a:bodyPr>
          <a:lstStyle/>
          <a:p>
            <a:pPr marL="0" indent="0">
              <a:buNone/>
            </a:pPr>
            <a:r>
              <a:rPr lang="ru-RU" dirty="0">
                <a:solidFill>
                  <a:srgbClr val="E03623"/>
                </a:solidFill>
              </a:rPr>
              <a:t>ROS</a:t>
            </a:r>
            <a:r>
              <a:rPr lang="ru-RU" dirty="0"/>
              <a:t> – </a:t>
            </a:r>
            <a:r>
              <a:rPr lang="ru-RU" dirty="0" err="1"/>
              <a:t>фреймворк</a:t>
            </a:r>
            <a:r>
              <a:rPr lang="ru-RU" dirty="0"/>
              <a:t> для разработки программного обеспечения для роботов. </a:t>
            </a:r>
          </a:p>
          <a:p>
            <a:pPr marL="0" indent="0">
              <a:buNone/>
            </a:pPr>
            <a:endParaRPr lang="en-US" dirty="0" smtClean="0"/>
          </a:p>
          <a:p>
            <a:pPr marL="285750" indent="-285750"/>
            <a:r>
              <a:rPr lang="ru-RU" dirty="0"/>
              <a:t>Распределенный модульный дизайн</a:t>
            </a:r>
          </a:p>
          <a:p>
            <a:pPr marL="285750" indent="-285750"/>
            <a:r>
              <a:rPr lang="ru-RU" dirty="0"/>
              <a:t>Готовая архитектура взаимодействия между модулями (топики)</a:t>
            </a:r>
          </a:p>
          <a:p>
            <a:pPr marL="285750" indent="-285750"/>
            <a:r>
              <a:rPr lang="ru-RU" dirty="0"/>
              <a:t>Множество готовых библиотек для управления, компьютерного зрения и визуализации</a:t>
            </a:r>
          </a:p>
          <a:p>
            <a:pPr marL="285750" indent="-285750"/>
            <a:r>
              <a:rPr lang="ru-RU" dirty="0"/>
              <a:t>Подробная документация</a:t>
            </a:r>
          </a:p>
          <a:p>
            <a:pPr marL="285750" indent="-285750"/>
            <a:r>
              <a:rPr lang="ru-RU" dirty="0"/>
              <a:t>Обширное сообщество </a:t>
            </a:r>
            <a:r>
              <a:rPr lang="ru-RU" dirty="0" smtClean="0"/>
              <a:t>разработчиков</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41</a:t>
            </a:fld>
            <a:endParaRPr lang="ru-RU" dirty="0"/>
          </a:p>
        </p:txBody>
      </p:sp>
      <p:pic>
        <p:nvPicPr>
          <p:cNvPr id="7" name="Picture 2" descr="ÐÐ°ÑÑÐ¸Ð½ÐºÐ¸ Ð¿Ð¾ Ð·Ð°Ð¿ÑÐ¾ÑÑ ros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908646"/>
            <a:ext cx="42767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ÐÐ°ÑÑÐ¸Ð½ÐºÐ¸ Ð¿Ð¾ Ð·Ð°Ð¿ÑÐ¾ÑÑ ro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075" y="1280130"/>
            <a:ext cx="4276725" cy="114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765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3" name="Объект 2"/>
          <p:cNvSpPr>
            <a:spLocks noGrp="1"/>
          </p:cNvSpPr>
          <p:nvPr>
            <p:ph idx="1"/>
          </p:nvPr>
        </p:nvSpPr>
        <p:spPr/>
        <p:txBody>
          <a:bodyPr/>
          <a:lstStyle/>
          <a:p>
            <a:pPr marL="0" indent="0">
              <a:buNone/>
            </a:pPr>
            <a:r>
              <a:rPr lang="ru-RU" dirty="0" smtClean="0"/>
              <a:t>Алгоритм:</a:t>
            </a:r>
          </a:p>
          <a:p>
            <a:pPr marL="514350" indent="-514350">
              <a:buFont typeface="+mj-lt"/>
              <a:buAutoNum type="arabicPeriod"/>
            </a:pPr>
            <a:r>
              <a:rPr lang="ru-RU" dirty="0" smtClean="0"/>
              <a:t>Получить облако точек</a:t>
            </a:r>
          </a:p>
          <a:p>
            <a:pPr marL="514350" indent="-514350">
              <a:buFont typeface="+mj-lt"/>
              <a:buAutoNum type="arabicPeriod"/>
            </a:pPr>
            <a:r>
              <a:rPr lang="ru-RU" dirty="0" smtClean="0"/>
              <a:t>Выделить плоскость с помощью алгоритма </a:t>
            </a:r>
            <a:r>
              <a:rPr lang="en-US" dirty="0" smtClean="0"/>
              <a:t>RANSAC</a:t>
            </a:r>
            <a:endParaRPr lang="ru-RU" dirty="0" smtClean="0"/>
          </a:p>
          <a:p>
            <a:pPr marL="514350" indent="-514350">
              <a:buFont typeface="+mj-lt"/>
              <a:buAutoNum type="arabicPeriod"/>
            </a:pPr>
            <a:r>
              <a:rPr lang="ru-RU" dirty="0" smtClean="0"/>
              <a:t>Представить в виде </a:t>
            </a:r>
            <a:r>
              <a:rPr lang="en-US" dirty="0" err="1" smtClean="0"/>
              <a:t>OccupancyGrid</a:t>
            </a:r>
            <a:endParaRPr lang="en-US" dirty="0" smtClean="0"/>
          </a:p>
          <a:p>
            <a:pPr marL="514350" indent="-514350">
              <a:buFont typeface="+mj-lt"/>
              <a:buAutoNum type="arabicPeriod"/>
            </a:pPr>
            <a:r>
              <a:rPr lang="ru-RU" dirty="0" smtClean="0"/>
              <a:t>Произвести трассировку пути с помощью </a:t>
            </a:r>
            <a:r>
              <a:rPr lang="ru-RU" dirty="0"/>
              <a:t>алгоритма  </a:t>
            </a:r>
            <a:r>
              <a:rPr lang="ru-RU" dirty="0" err="1" smtClean="0"/>
              <a:t>Брезенхема</a:t>
            </a:r>
            <a:r>
              <a:rPr lang="ru-RU" dirty="0" smtClean="0"/>
              <a:t> для растрирования линии</a:t>
            </a:r>
          </a:p>
          <a:p>
            <a:pPr marL="514350" indent="-514350">
              <a:buFont typeface="+mj-lt"/>
              <a:buAutoNum type="arabicPeriod"/>
            </a:pPr>
            <a:r>
              <a:rPr lang="ru-RU" dirty="0" smtClean="0"/>
              <a:t>Расширить каждую клетку препятствия кругом заданного размера с помощью алгоритма </a:t>
            </a:r>
            <a:r>
              <a:rPr lang="ru-RU" dirty="0" err="1"/>
              <a:t>Брезенхема</a:t>
            </a:r>
            <a:r>
              <a:rPr lang="ru-RU" dirty="0"/>
              <a:t> </a:t>
            </a:r>
            <a:r>
              <a:rPr lang="ru-RU" dirty="0" smtClean="0"/>
              <a:t>для растрирования круга</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42</a:t>
            </a:fld>
            <a:endParaRPr lang="ru-RU" dirty="0"/>
          </a:p>
        </p:txBody>
      </p:sp>
    </p:spTree>
    <p:extLst>
      <p:ext uri="{BB962C8B-B14F-4D97-AF65-F5344CB8AC3E}">
        <p14:creationId xmlns:p14="http://schemas.microsoft.com/office/powerpoint/2010/main" val="3525020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43</a:t>
            </a:fld>
            <a:endParaRPr lang="ru-RU"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571" y="1165225"/>
            <a:ext cx="5328857" cy="5011738"/>
          </a:xfrm>
        </p:spPr>
      </p:pic>
    </p:spTree>
    <p:extLst>
      <p:ext uri="{BB962C8B-B14F-4D97-AF65-F5344CB8AC3E}">
        <p14:creationId xmlns:p14="http://schemas.microsoft.com/office/powerpoint/2010/main" val="28907531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44</a:t>
            </a:fld>
            <a:endParaRPr lang="ru-RU" dirty="0"/>
          </a:p>
        </p:txBody>
      </p:sp>
      <mc:AlternateContent xmlns:mc="http://schemas.openxmlformats.org/markup-compatibility/2006" xmlns:a14="http://schemas.microsoft.com/office/drawing/2010/main">
        <mc:Choice Requires="a14">
          <p:sp>
            <p:nvSpPr>
              <p:cNvPr id="7" name="Объект 2"/>
              <p:cNvSpPr>
                <a:spLocks noGrp="1"/>
              </p:cNvSpPr>
              <p:nvPr>
                <p:ph idx="1"/>
              </p:nvPr>
            </p:nvSpPr>
            <p:spPr>
              <a:xfrm>
                <a:off x="838200" y="1165860"/>
                <a:ext cx="5314122" cy="5190490"/>
              </a:xfrm>
            </p:spPr>
            <p:txBody>
              <a:bodyPr>
                <a:normAutofit lnSpcReduction="10000"/>
              </a:bodyPr>
              <a:lstStyle/>
              <a:p>
                <a:pPr marL="0" indent="0">
                  <a:buNone/>
                </a:pPr>
                <a:r>
                  <a:rPr lang="ru-RU" dirty="0" smtClean="0"/>
                  <a:t>Регулятор основан на модель </a:t>
                </a:r>
                <a:r>
                  <a:rPr lang="ru-RU" dirty="0" err="1" smtClean="0"/>
                  <a:t>МакАдама</a:t>
                </a:r>
                <a:endParaRPr lang="en-US" dirty="0" smtClean="0"/>
              </a:p>
              <a:p>
                <a:pPr marL="0" indent="0">
                  <a:buNone/>
                </a:pPr>
                <a:endParaRPr lang="en-US" dirty="0"/>
              </a:p>
              <a:p>
                <a:r>
                  <a:rPr lang="ru-RU" dirty="0" smtClean="0"/>
                  <a:t>Выбирается точка</a:t>
                </a:r>
                <a:r>
                  <a:rPr lang="en-US" dirty="0" smtClean="0"/>
                  <a:t> </a:t>
                </a:r>
                <a14:m>
                  <m:oMath xmlns:m="http://schemas.openxmlformats.org/officeDocument/2006/math">
                    <m:r>
                      <a:rPr lang="en-US" b="0" i="1" smtClean="0">
                        <a:latin typeface="Cambria Math" panose="02040503050406030204" pitchFamily="18" charset="0"/>
                      </a:rPr>
                      <m:t>𝑃</m:t>
                    </m:r>
                  </m:oMath>
                </a14:m>
                <a:r>
                  <a:rPr lang="ru-RU" dirty="0" smtClean="0"/>
                  <a:t> впереди по траектории на расстоянии </a:t>
                </a:r>
                <a14:m>
                  <m:oMath xmlns:m="http://schemas.openxmlformats.org/officeDocument/2006/math">
                    <m:r>
                      <a:rPr lang="en-US" b="0" i="1" smtClean="0">
                        <a:latin typeface="Cambria Math" panose="02040503050406030204" pitchFamily="18" charset="0"/>
                      </a:rPr>
                      <m:t>𝑅</m:t>
                    </m:r>
                  </m:oMath>
                </a14:m>
                <a:r>
                  <a:rPr lang="en-US" dirty="0" smtClean="0"/>
                  <a:t> </a:t>
                </a:r>
                <a:r>
                  <a:rPr lang="ru-RU" dirty="0" smtClean="0"/>
                  <a:t>от текущего положения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Управление - угол между текущим вектором скорости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ru-RU" dirty="0" smtClean="0"/>
                  <a: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𝑂𝑃</m:t>
                        </m:r>
                      </m:e>
                    </m:acc>
                  </m:oMath>
                </a14:m>
                <a:endParaRPr lang="en-US" dirty="0" smtClean="0"/>
              </a:p>
              <a:p>
                <a:r>
                  <a:rPr lang="ru-RU" dirty="0" smtClean="0"/>
                  <a:t>Разница скоростей вращения колес (управление ШИМ) пропорциональна углу </a:t>
                </a:r>
                <a14:m>
                  <m:oMath xmlns:m="http://schemas.openxmlformats.org/officeDocument/2006/math">
                    <m:r>
                      <a:rPr lang="en-US" b="0" i="1" smtClean="0">
                        <a:latin typeface="Cambria Math" panose="02040503050406030204" pitchFamily="18" charset="0"/>
                      </a:rPr>
                      <m:t>𝑢</m:t>
                    </m:r>
                  </m:oMath>
                </a14:m>
                <a:endParaRPr lang="ru-RU" dirty="0"/>
              </a:p>
            </p:txBody>
          </p:sp>
        </mc:Choice>
        <mc:Fallback xmlns="">
          <p:sp>
            <p:nvSpPr>
              <p:cNvPr id="7"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411" t="-2582" r="-2526"/>
                </a:stretch>
              </a:blipFill>
            </p:spPr>
            <p:txBody>
              <a:bodyPr/>
              <a:lstStyle/>
              <a:p>
                <a:r>
                  <a:rPr lang="ru-RU">
                    <a:noFill/>
                  </a:rPr>
                  <a:t> </a:t>
                </a:r>
              </a:p>
            </p:txBody>
          </p:sp>
        </mc:Fallback>
      </mc:AlternateContent>
      <p:sp>
        <p:nvSpPr>
          <p:cNvPr id="8" name="Полилиния 7"/>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10" name="Овал 9"/>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p:cNvCxnSpPr>
            <a:stCxn id="10"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10"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Дуга 14"/>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6" name="TextBox 15"/>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19" name="TextBox 18"/>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20" name="Овал 19"/>
          <p:cNvSpPr/>
          <p:nvPr/>
        </p:nvSpPr>
        <p:spPr>
          <a:xfrm>
            <a:off x="8744177" y="26217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3" name="Заголовок 2"/>
          <p:cNvSpPr>
            <a:spLocks noGrp="1"/>
          </p:cNvSpPr>
          <p:nvPr>
            <p:ph type="title"/>
          </p:nvPr>
        </p:nvSpPr>
        <p:spPr/>
        <p:txBody>
          <a:bodyPr/>
          <a:lstStyle/>
          <a:p>
            <a:r>
              <a:rPr lang="ru-RU" dirty="0" smtClean="0"/>
              <a:t>Регулятор движения по траектории</a:t>
            </a:r>
            <a:endParaRPr lang="ru-RU" dirty="0"/>
          </a:p>
        </p:txBody>
      </p:sp>
    </p:spTree>
    <p:extLst>
      <p:ext uri="{BB962C8B-B14F-4D97-AF65-F5344CB8AC3E}">
        <p14:creationId xmlns:p14="http://schemas.microsoft.com/office/powerpoint/2010/main" val="35855776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45</a:t>
            </a:fld>
            <a:endParaRPr lang="ru-RU" dirty="0"/>
          </a:p>
        </p:txBody>
      </p:sp>
      <p:cxnSp>
        <p:nvCxnSpPr>
          <p:cNvPr id="42" name="Прямая соединительная линия 41"/>
          <p:cNvCxnSpPr>
            <a:endCxn id="67" idx="5"/>
          </p:cNvCxnSpPr>
          <p:nvPr/>
        </p:nvCxnSpPr>
        <p:spPr>
          <a:xfrm flipH="1" flipV="1">
            <a:off x="8124943" y="3501659"/>
            <a:ext cx="475424" cy="397299"/>
          </a:xfrm>
          <a:prstGeom prst="line">
            <a:avLst/>
          </a:prstGeom>
          <a:ln w="28575">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Заголовок 1"/>
          <p:cNvSpPr>
            <a:spLocks noGrp="1"/>
          </p:cNvSpPr>
          <p:nvPr>
            <p:ph type="title"/>
          </p:nvPr>
        </p:nvSpPr>
        <p:spPr>
          <a:xfrm>
            <a:off x="838200" y="128905"/>
            <a:ext cx="10515600" cy="770255"/>
          </a:xfrm>
        </p:spPr>
        <p:txBody>
          <a:bodyPr/>
          <a:lstStyle/>
          <a:p>
            <a:r>
              <a:rPr lang="ru-RU" dirty="0"/>
              <a:t>Регулятор движения по траектории</a:t>
            </a:r>
          </a:p>
        </p:txBody>
      </p:sp>
      <mc:AlternateContent xmlns:mc="http://schemas.openxmlformats.org/markup-compatibility/2006" xmlns:a14="http://schemas.microsoft.com/office/drawing/2010/main">
        <mc:Choice Requires="a14">
          <p:sp>
            <p:nvSpPr>
              <p:cNvPr id="44" name="Объект 2"/>
              <p:cNvSpPr>
                <a:spLocks noGrp="1"/>
              </p:cNvSpPr>
              <p:nvPr>
                <p:ph idx="1"/>
              </p:nvPr>
            </p:nvSpPr>
            <p:spPr>
              <a:xfrm>
                <a:off x="838200" y="1165860"/>
                <a:ext cx="5314122" cy="5190490"/>
              </a:xfrm>
            </p:spPr>
            <p:txBody>
              <a:bodyPr>
                <a:normAutofit lnSpcReduction="10000"/>
              </a:bodyPr>
              <a:lstStyle/>
              <a:p>
                <a:r>
                  <a:rPr lang="ru-RU" dirty="0" smtClean="0"/>
                  <a:t>Траектория представлена в виде большого количества точек</a:t>
                </a:r>
              </a:p>
              <a:p>
                <a:r>
                  <a:rPr lang="ru-RU" dirty="0" smtClean="0"/>
                  <a:t>Выбирается</a:t>
                </a:r>
                <a:r>
                  <a:rPr lang="ru-RU" dirty="0"/>
                  <a:t> точка </a:t>
                </a:r>
                <a14:m>
                  <m:oMath xmlns:m="http://schemas.openxmlformats.org/officeDocument/2006/math">
                    <m:r>
                      <a:rPr lang="en-US" i="1">
                        <a:latin typeface="Cambria Math" panose="02040503050406030204" pitchFamily="18" charset="0"/>
                      </a:rPr>
                      <m:t>𝐶</m:t>
                    </m:r>
                  </m:oMath>
                </a14:m>
                <a:r>
                  <a:rPr lang="ru-RU" dirty="0" smtClean="0"/>
                  <a:t> ближайшая к текущему положению автомобиля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От точки </a:t>
                </a:r>
                <a14:m>
                  <m:oMath xmlns:m="http://schemas.openxmlformats.org/officeDocument/2006/math">
                    <m:r>
                      <a:rPr lang="en-US" b="0" i="1" smtClean="0">
                        <a:latin typeface="Cambria Math" panose="02040503050406030204" pitchFamily="18" charset="0"/>
                      </a:rPr>
                      <m:t>𝐶</m:t>
                    </m:r>
                  </m:oMath>
                </a14:m>
                <a:r>
                  <a:rPr lang="ru-RU" dirty="0" smtClean="0"/>
                  <a:t> вперед по траектории отсчитываются точки, до тех пор, пока расстояние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&lt;</m:t>
                    </m:r>
                    <m:r>
                      <a:rPr lang="en-US" b="0" i="1" smtClean="0">
                        <a:latin typeface="Cambria Math" panose="02040503050406030204" pitchFamily="18" charset="0"/>
                      </a:rPr>
                      <m:t>𝑅</m:t>
                    </m:r>
                  </m:oMath>
                </a14:m>
                <a:endParaRPr lang="en-US" dirty="0" smtClean="0"/>
              </a:p>
              <a:p>
                <a:r>
                  <a:rPr lang="ru-RU" dirty="0" smtClean="0"/>
                  <a:t>Найдена точка </a:t>
                </a:r>
                <a14:m>
                  <m:oMath xmlns:m="http://schemas.openxmlformats.org/officeDocument/2006/math">
                    <m:r>
                      <a:rPr lang="en-US" b="0" i="1" smtClean="0">
                        <a:latin typeface="Cambria Math" panose="02040503050406030204" pitchFamily="18" charset="0"/>
                      </a:rPr>
                      <m:t>𝑃</m:t>
                    </m:r>
                  </m:oMath>
                </a14:m>
                <a:r>
                  <a:rPr lang="en-US" dirty="0" smtClean="0"/>
                  <a:t> </a:t>
                </a:r>
                <a:r>
                  <a:rPr lang="ru-RU" dirty="0" smtClean="0"/>
                  <a:t>такая, что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067" t="-2582" r="-2755"/>
                </a:stretch>
              </a:blipFill>
            </p:spPr>
            <p:txBody>
              <a:bodyPr/>
              <a:lstStyle/>
              <a:p>
                <a:r>
                  <a:rPr lang="ru-RU">
                    <a:noFill/>
                  </a:rPr>
                  <a:t> </a:t>
                </a:r>
              </a:p>
            </p:txBody>
          </p:sp>
        </mc:Fallback>
      </mc:AlternateContent>
      <p:sp>
        <p:nvSpPr>
          <p:cNvPr id="45" name="Полилиния 44"/>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6" name="Прямая со стрелкой 45"/>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a:stCxn id="47"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a:stCxn id="47"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1" name="Овал 50"/>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Дуга 51"/>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3" name="TextBox 52"/>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56" name="TextBox 55"/>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57" name="Овал 56"/>
          <p:cNvSpPr/>
          <p:nvPr/>
        </p:nvSpPr>
        <p:spPr>
          <a:xfrm>
            <a:off x="8744177" y="2621756"/>
            <a:ext cx="111692" cy="111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60" name="Овал 59"/>
          <p:cNvSpPr/>
          <p:nvPr/>
        </p:nvSpPr>
        <p:spPr>
          <a:xfrm>
            <a:off x="7560074" y="59806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7556899" y="56059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7569599" y="52122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p:cNvSpPr/>
          <p:nvPr/>
        </p:nvSpPr>
        <p:spPr>
          <a:xfrm>
            <a:off x="7610874" y="482173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p:cNvSpPr/>
          <p:nvPr/>
        </p:nvSpPr>
        <p:spPr>
          <a:xfrm>
            <a:off x="7658499" y="44185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p:cNvSpPr/>
          <p:nvPr/>
        </p:nvSpPr>
        <p:spPr>
          <a:xfrm>
            <a:off x="7737874" y="407878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p:cNvSpPr/>
          <p:nvPr/>
        </p:nvSpPr>
        <p:spPr>
          <a:xfrm>
            <a:off x="7855349" y="37390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p:cNvSpPr/>
          <p:nvPr/>
        </p:nvSpPr>
        <p:spPr>
          <a:xfrm>
            <a:off x="8029608" y="3406324"/>
            <a:ext cx="111692" cy="111692"/>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p:cNvSpPr/>
          <p:nvPr/>
        </p:nvSpPr>
        <p:spPr>
          <a:xfrm>
            <a:off x="9505983" y="199662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8260399" y="3091632"/>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p:cNvSpPr/>
          <p:nvPr/>
        </p:nvSpPr>
        <p:spPr>
          <a:xfrm>
            <a:off x="8505993" y="2853164"/>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p:cNvSpPr/>
          <p:nvPr/>
        </p:nvSpPr>
        <p:spPr>
          <a:xfrm>
            <a:off x="9244045" y="2220462"/>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p:cNvSpPr/>
          <p:nvPr/>
        </p:nvSpPr>
        <p:spPr>
          <a:xfrm>
            <a:off x="9011642" y="2396267"/>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p:cNvSpPr/>
          <p:nvPr/>
        </p:nvSpPr>
        <p:spPr>
          <a:xfrm>
            <a:off x="9765034" y="177960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4" name="Группа 73"/>
          <p:cNvGrpSpPr/>
          <p:nvPr/>
        </p:nvGrpSpPr>
        <p:grpSpPr>
          <a:xfrm rot="2225307">
            <a:off x="8125188" y="3366969"/>
            <a:ext cx="161925" cy="168061"/>
            <a:chOff x="6508750" y="2909010"/>
            <a:chExt cx="161925" cy="168061"/>
          </a:xfrm>
        </p:grpSpPr>
        <p:cxnSp>
          <p:nvCxnSpPr>
            <p:cNvPr id="75" name="Прямая соединительная линия 74"/>
            <p:cNvCxnSpPr/>
            <p:nvPr/>
          </p:nvCxnSpPr>
          <p:spPr>
            <a:xfrm>
              <a:off x="6508750" y="2909010"/>
              <a:ext cx="1619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6670675" y="2909010"/>
              <a:ext cx="0" cy="168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7826083" y="309505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ru-RU" dirty="0"/>
              </a:p>
            </p:txBody>
          </p:sp>
        </mc:Choice>
        <mc:Fallback xmlns="">
          <p:sp>
            <p:nvSpPr>
              <p:cNvPr id="46" name="TextBox 45"/>
              <p:cNvSpPr txBox="1">
                <a:spLocks noRot="1" noChangeAspect="1" noMove="1" noResize="1" noEditPoints="1" noAdjustHandles="1" noChangeArrowheads="1" noChangeShapeType="1" noTextEdit="1"/>
              </p:cNvSpPr>
              <p:nvPr/>
            </p:nvSpPr>
            <p:spPr>
              <a:xfrm>
                <a:off x="7826083" y="3095054"/>
                <a:ext cx="295670" cy="369332"/>
              </a:xfrm>
              <a:prstGeom prst="rect">
                <a:avLst/>
              </a:prstGeom>
              <a:blipFill rotWithShape="0">
                <a:blip r:embed="rId9"/>
                <a:stretch>
                  <a:fillRect r="-6250"/>
                </a:stretch>
              </a:blipFill>
            </p:spPr>
            <p:txBody>
              <a:bodyPr/>
              <a:lstStyle/>
              <a:p>
                <a:r>
                  <a:rPr lang="ru-RU">
                    <a:noFill/>
                  </a:rPr>
                  <a:t> </a:t>
                </a:r>
              </a:p>
            </p:txBody>
          </p:sp>
        </mc:Fallback>
      </mc:AlternateContent>
    </p:spTree>
    <p:extLst>
      <p:ext uri="{BB962C8B-B14F-4D97-AF65-F5344CB8AC3E}">
        <p14:creationId xmlns:p14="http://schemas.microsoft.com/office/powerpoint/2010/main" val="27374585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программы управления</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a:xfrm>
            <a:off x="12401550" y="6244800"/>
            <a:ext cx="1447800" cy="501650"/>
          </a:xfrm>
        </p:spPr>
        <p:txBody>
          <a:bodyPr/>
          <a:lstStyle/>
          <a:p>
            <a:fld id="{8E9F0703-53D6-4E52-9BF2-0FD941F4ADDB}" type="slidenum">
              <a:rPr lang="ru-RU" smtClean="0"/>
              <a:pPr/>
              <a:t>46</a:t>
            </a:fld>
            <a:endParaRPr lang="ru-RU" dirty="0"/>
          </a:p>
        </p:txBody>
      </p:sp>
      <p:cxnSp>
        <p:nvCxnSpPr>
          <p:cNvPr id="173" name="Прямая со стрелкой 172"/>
          <p:cNvCxnSpPr/>
          <p:nvPr/>
        </p:nvCxnSpPr>
        <p:spPr>
          <a:xfrm>
            <a:off x="509280" y="4078106"/>
            <a:ext cx="314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Прямая со стрелкой 174"/>
          <p:cNvCxnSpPr/>
          <p:nvPr/>
        </p:nvCxnSpPr>
        <p:spPr>
          <a:xfrm>
            <a:off x="509280" y="4382577"/>
            <a:ext cx="31432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56955" y="3883880"/>
            <a:ext cx="1657350" cy="369332"/>
          </a:xfrm>
          <a:prstGeom prst="rect">
            <a:avLst/>
          </a:prstGeom>
          <a:noFill/>
        </p:spPr>
        <p:txBody>
          <a:bodyPr wrap="square" rtlCol="0">
            <a:spAutoFit/>
          </a:bodyPr>
          <a:lstStyle/>
          <a:p>
            <a:r>
              <a:rPr lang="ru-RU" dirty="0" smtClean="0"/>
              <a:t>публикация</a:t>
            </a:r>
            <a:endParaRPr lang="ru-RU" dirty="0"/>
          </a:p>
        </p:txBody>
      </p:sp>
      <p:sp>
        <p:nvSpPr>
          <p:cNvPr id="177" name="TextBox 176"/>
          <p:cNvSpPr txBox="1"/>
          <p:nvPr/>
        </p:nvSpPr>
        <p:spPr>
          <a:xfrm>
            <a:off x="956955" y="4173425"/>
            <a:ext cx="1657350" cy="369332"/>
          </a:xfrm>
          <a:prstGeom prst="rect">
            <a:avLst/>
          </a:prstGeom>
          <a:noFill/>
        </p:spPr>
        <p:txBody>
          <a:bodyPr wrap="square" rtlCol="0">
            <a:spAutoFit/>
          </a:bodyPr>
          <a:lstStyle/>
          <a:p>
            <a:r>
              <a:rPr lang="ru-RU" dirty="0" smtClean="0"/>
              <a:t>подписка</a:t>
            </a:r>
            <a:endParaRPr lang="ru-RU" dirty="0"/>
          </a:p>
        </p:txBody>
      </p:sp>
      <p:sp>
        <p:nvSpPr>
          <p:cNvPr id="180" name="Скругленный прямоугольник 179"/>
          <p:cNvSpPr/>
          <p:nvPr/>
        </p:nvSpPr>
        <p:spPr>
          <a:xfrm>
            <a:off x="501098" y="4947728"/>
            <a:ext cx="2105027"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a:t>
            </a:r>
            <a:endParaRPr lang="ru-RU" dirty="0">
              <a:solidFill>
                <a:schemeClr val="tx1"/>
              </a:solidFill>
            </a:endParaRPr>
          </a:p>
        </p:txBody>
      </p:sp>
      <p:sp>
        <p:nvSpPr>
          <p:cNvPr id="181" name="Скругленный прямоугольник 180"/>
          <p:cNvSpPr/>
          <p:nvPr/>
        </p:nvSpPr>
        <p:spPr>
          <a:xfrm>
            <a:off x="501098" y="5372977"/>
            <a:ext cx="2105027"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topic</a:t>
            </a:r>
            <a:endParaRPr lang="ru-RU" dirty="0">
              <a:solidFill>
                <a:schemeClr val="tx1"/>
              </a:solidFill>
            </a:endParaRPr>
          </a:p>
        </p:txBody>
      </p:sp>
      <p:sp>
        <p:nvSpPr>
          <p:cNvPr id="197" name="Скругленный прямоугольник 196"/>
          <p:cNvSpPr/>
          <p:nvPr/>
        </p:nvSpPr>
        <p:spPr>
          <a:xfrm>
            <a:off x="501098" y="1239779"/>
            <a:ext cx="1771650" cy="2392421"/>
          </a:xfrm>
          <a:prstGeom prst="roundRect">
            <a:avLst>
              <a:gd name="adj" fmla="val 1859"/>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2" name="Скругленный прямоугольник 11"/>
          <p:cNvSpPr/>
          <p:nvPr/>
        </p:nvSpPr>
        <p:spPr>
          <a:xfrm>
            <a:off x="586824" y="1609111"/>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zed_wrapper</a:t>
            </a:r>
            <a:endParaRPr lang="ru-RU" dirty="0">
              <a:solidFill>
                <a:schemeClr val="tx1"/>
              </a:solidFill>
            </a:endParaRPr>
          </a:p>
        </p:txBody>
      </p:sp>
      <p:sp>
        <p:nvSpPr>
          <p:cNvPr id="13" name="Скругленный прямоугольник 12"/>
          <p:cNvSpPr/>
          <p:nvPr/>
        </p:nvSpPr>
        <p:spPr>
          <a:xfrm>
            <a:off x="586824" y="2696473"/>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velodyne</a:t>
            </a:r>
            <a:endParaRPr lang="ru-RU" dirty="0">
              <a:solidFill>
                <a:schemeClr val="tx1"/>
              </a:solidFill>
            </a:endParaRPr>
          </a:p>
        </p:txBody>
      </p:sp>
      <p:sp>
        <p:nvSpPr>
          <p:cNvPr id="198" name="TextBox 197"/>
          <p:cNvSpPr txBox="1"/>
          <p:nvPr/>
        </p:nvSpPr>
        <p:spPr>
          <a:xfrm>
            <a:off x="501099" y="1239779"/>
            <a:ext cx="1771649" cy="369332"/>
          </a:xfrm>
          <a:prstGeom prst="rect">
            <a:avLst/>
          </a:prstGeom>
          <a:noFill/>
        </p:spPr>
        <p:txBody>
          <a:bodyPr wrap="square" rtlCol="0">
            <a:spAutoFit/>
          </a:bodyPr>
          <a:lstStyle/>
          <a:p>
            <a:pPr algn="ctr"/>
            <a:r>
              <a:rPr lang="ru-RU" dirty="0" smtClean="0"/>
              <a:t>Сенсоры</a:t>
            </a:r>
            <a:endParaRPr lang="ru-RU" dirty="0"/>
          </a:p>
        </p:txBody>
      </p:sp>
      <p:sp>
        <p:nvSpPr>
          <p:cNvPr id="199" name="Скругленный прямоугольник 198"/>
          <p:cNvSpPr/>
          <p:nvPr/>
        </p:nvSpPr>
        <p:spPr>
          <a:xfrm>
            <a:off x="2565641" y="1232577"/>
            <a:ext cx="2905125" cy="239962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5" name="Скругленный прямоугольник 14"/>
          <p:cNvSpPr/>
          <p:nvPr/>
        </p:nvSpPr>
        <p:spPr>
          <a:xfrm>
            <a:off x="586824" y="2157592"/>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/pose</a:t>
            </a:r>
            <a:endParaRPr lang="ru-RU" dirty="0">
              <a:solidFill>
                <a:schemeClr val="tx1"/>
              </a:solidFill>
            </a:endParaRPr>
          </a:p>
        </p:txBody>
      </p:sp>
      <p:sp>
        <p:nvSpPr>
          <p:cNvPr id="17" name="Скругленный прямоугольник 16"/>
          <p:cNvSpPr/>
          <p:nvPr/>
        </p:nvSpPr>
        <p:spPr>
          <a:xfrm>
            <a:off x="2665654" y="2149962"/>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endParaRPr lang="ru-RU" dirty="0">
              <a:solidFill>
                <a:schemeClr val="tx1"/>
              </a:solidFill>
            </a:endParaRPr>
          </a:p>
        </p:txBody>
      </p:sp>
      <p:sp>
        <p:nvSpPr>
          <p:cNvPr id="19" name="Скругленный прямоугольник 18"/>
          <p:cNvSpPr/>
          <p:nvPr/>
        </p:nvSpPr>
        <p:spPr>
          <a:xfrm>
            <a:off x="2665654" y="1609111"/>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r>
              <a:rPr lang="ru-RU" dirty="0" smtClean="0">
                <a:solidFill>
                  <a:schemeClr val="tx1"/>
                </a:solidFill>
              </a:rPr>
              <a:t>_</a:t>
            </a:r>
            <a:r>
              <a:rPr lang="en-US" dirty="0" smtClean="0">
                <a:solidFill>
                  <a:schemeClr val="tx1"/>
                </a:solidFill>
              </a:rPr>
              <a:t>node</a:t>
            </a:r>
            <a:endParaRPr lang="ru-RU" dirty="0">
              <a:solidFill>
                <a:schemeClr val="tx1"/>
              </a:solidFill>
            </a:endParaRPr>
          </a:p>
        </p:txBody>
      </p:sp>
      <p:cxnSp>
        <p:nvCxnSpPr>
          <p:cNvPr id="133" name="Прямая со стрелкой 132"/>
          <p:cNvCxnSpPr>
            <a:stCxn id="19" idx="2"/>
            <a:endCxn id="17" idx="0"/>
          </p:cNvCxnSpPr>
          <p:nvPr/>
        </p:nvCxnSpPr>
        <p:spPr>
          <a:xfrm>
            <a:off x="4018204" y="1913911"/>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Скругленный прямоугольник 30"/>
          <p:cNvSpPr/>
          <p:nvPr/>
        </p:nvSpPr>
        <p:spPr>
          <a:xfrm>
            <a:off x="2665654" y="2696473"/>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obstacle_detection_node</a:t>
            </a:r>
            <a:endParaRPr lang="ru-RU" dirty="0">
              <a:solidFill>
                <a:schemeClr val="tx1"/>
              </a:solidFill>
            </a:endParaRPr>
          </a:p>
        </p:txBody>
      </p:sp>
      <p:sp>
        <p:nvSpPr>
          <p:cNvPr id="38" name="Скругленный прямоугольник 37"/>
          <p:cNvSpPr/>
          <p:nvPr/>
        </p:nvSpPr>
        <p:spPr>
          <a:xfrm>
            <a:off x="2665654" y="3221440"/>
            <a:ext cx="2705100" cy="304800"/>
          </a:xfrm>
          <a:prstGeom prst="roundRect">
            <a:avLst>
              <a:gd name="adj" fmla="val 7292"/>
            </a:avLst>
          </a:prstGeom>
          <a:solidFill>
            <a:schemeClr val="accent4">
              <a:lumMod val="20000"/>
              <a:lumOff val="80000"/>
            </a:schemeClr>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OccupancyGrid</a:t>
            </a:r>
            <a:endParaRPr lang="ru-RU" dirty="0">
              <a:solidFill>
                <a:schemeClr val="tx1"/>
              </a:solidFill>
            </a:endParaRPr>
          </a:p>
        </p:txBody>
      </p:sp>
      <p:cxnSp>
        <p:nvCxnSpPr>
          <p:cNvPr id="139" name="Прямая со стрелкой 138"/>
          <p:cNvCxnSpPr>
            <a:stCxn id="31" idx="2"/>
            <a:endCxn id="38" idx="0"/>
          </p:cNvCxnSpPr>
          <p:nvPr/>
        </p:nvCxnSpPr>
        <p:spPr>
          <a:xfrm>
            <a:off x="4018204" y="3001273"/>
            <a:ext cx="0" cy="2201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2565641" y="1228413"/>
            <a:ext cx="2905125" cy="369332"/>
          </a:xfrm>
          <a:prstGeom prst="rect">
            <a:avLst/>
          </a:prstGeom>
          <a:noFill/>
        </p:spPr>
        <p:txBody>
          <a:bodyPr wrap="square" rtlCol="0">
            <a:spAutoFit/>
          </a:bodyPr>
          <a:lstStyle/>
          <a:p>
            <a:pPr algn="ctr"/>
            <a:r>
              <a:rPr lang="ru-RU" dirty="0" smtClean="0"/>
              <a:t>Восприятие</a:t>
            </a:r>
            <a:endParaRPr lang="ru-RU" dirty="0"/>
          </a:p>
        </p:txBody>
      </p:sp>
      <p:grpSp>
        <p:nvGrpSpPr>
          <p:cNvPr id="209" name="Группа 208"/>
          <p:cNvGrpSpPr/>
          <p:nvPr/>
        </p:nvGrpSpPr>
        <p:grpSpPr>
          <a:xfrm>
            <a:off x="5763660" y="1235614"/>
            <a:ext cx="2905125" cy="3486243"/>
            <a:chOff x="5624512" y="1391155"/>
            <a:chExt cx="2905125" cy="3486243"/>
          </a:xfrm>
        </p:grpSpPr>
        <p:sp>
          <p:nvSpPr>
            <p:cNvPr id="202" name="Скругленный прямоугольник 201"/>
            <p:cNvSpPr/>
            <p:nvPr/>
          </p:nvSpPr>
          <p:spPr>
            <a:xfrm>
              <a:off x="5624512" y="1391155"/>
              <a:ext cx="2905125" cy="348624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grpSp>
          <p:nvGrpSpPr>
            <p:cNvPr id="184" name="Группа 183"/>
            <p:cNvGrpSpPr/>
            <p:nvPr/>
          </p:nvGrpSpPr>
          <p:grpSpPr>
            <a:xfrm>
              <a:off x="5724526" y="1766458"/>
              <a:ext cx="2705101" cy="3009055"/>
              <a:chOff x="4533900" y="1199565"/>
              <a:chExt cx="2705101" cy="3009055"/>
            </a:xfrm>
          </p:grpSpPr>
          <p:sp>
            <p:nvSpPr>
              <p:cNvPr id="8" name="Скругленный прямоугольник 7"/>
              <p:cNvSpPr/>
              <p:nvPr/>
            </p:nvSpPr>
            <p:spPr>
              <a:xfrm>
                <a:off x="4533901" y="1199565"/>
                <a:ext cx="2705100" cy="304800"/>
              </a:xfrm>
              <a:prstGeom prst="roundRect">
                <a:avLst>
                  <a:gd name="adj" fmla="val 7292"/>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t>
                </a:r>
                <a:r>
                  <a:rPr lang="en-US" dirty="0" err="1" smtClean="0">
                    <a:solidFill>
                      <a:schemeClr val="bg2">
                        <a:lumMod val="50000"/>
                      </a:schemeClr>
                    </a:solidFill>
                  </a:rPr>
                  <a:t>behavior_planner_node</a:t>
                </a:r>
                <a:endParaRPr lang="ru-RU" dirty="0">
                  <a:solidFill>
                    <a:schemeClr val="bg2">
                      <a:lumMod val="50000"/>
                    </a:schemeClr>
                  </a:solidFill>
                </a:endParaRPr>
              </a:p>
            </p:txBody>
          </p:sp>
          <p:sp>
            <p:nvSpPr>
              <p:cNvPr id="9" name="Скругленный прямоугольник 8"/>
              <p:cNvSpPr/>
              <p:nvPr/>
            </p:nvSpPr>
            <p:spPr>
              <a:xfrm>
                <a:off x="4533901" y="228126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motion_planner_node</a:t>
                </a:r>
                <a:endParaRPr lang="ru-RU" dirty="0">
                  <a:solidFill>
                    <a:schemeClr val="tx1"/>
                  </a:solidFill>
                </a:endParaRPr>
              </a:p>
            </p:txBody>
          </p:sp>
          <p:sp>
            <p:nvSpPr>
              <p:cNvPr id="10" name="Скругленный прямоугольник 9"/>
              <p:cNvSpPr/>
              <p:nvPr/>
            </p:nvSpPr>
            <p:spPr>
              <a:xfrm>
                <a:off x="4533901" y="3362969"/>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controller_node</a:t>
                </a:r>
                <a:endParaRPr lang="ru-RU" dirty="0">
                  <a:solidFill>
                    <a:schemeClr val="tx1"/>
                  </a:solidFill>
                </a:endParaRPr>
              </a:p>
            </p:txBody>
          </p:sp>
          <p:sp>
            <p:nvSpPr>
              <p:cNvPr id="18" name="Скругленный прямоугольник 17"/>
              <p:cNvSpPr/>
              <p:nvPr/>
            </p:nvSpPr>
            <p:spPr>
              <a:xfrm>
                <a:off x="4533901" y="1740416"/>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local_target</a:t>
                </a:r>
                <a:endParaRPr lang="ru-RU" dirty="0">
                  <a:solidFill>
                    <a:schemeClr val="tx1"/>
                  </a:solidFill>
                </a:endParaRPr>
              </a:p>
            </p:txBody>
          </p:sp>
          <p:sp>
            <p:nvSpPr>
              <p:cNvPr id="78" name="Скругленный прямоугольник 77"/>
              <p:cNvSpPr/>
              <p:nvPr/>
            </p:nvSpPr>
            <p:spPr>
              <a:xfrm>
                <a:off x="4533900" y="3903820"/>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/commands</a:t>
                </a:r>
                <a:endParaRPr lang="ru-RU" dirty="0">
                  <a:solidFill>
                    <a:schemeClr val="tx1"/>
                  </a:solidFill>
                </a:endParaRPr>
              </a:p>
            </p:txBody>
          </p:sp>
          <p:sp>
            <p:nvSpPr>
              <p:cNvPr id="117" name="Скругленный прямоугольник 116"/>
              <p:cNvSpPr/>
              <p:nvPr/>
            </p:nvSpPr>
            <p:spPr>
              <a:xfrm>
                <a:off x="4533901" y="2822118"/>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reference_path</a:t>
                </a:r>
                <a:endParaRPr lang="ru-RU" dirty="0">
                  <a:solidFill>
                    <a:schemeClr val="tx1"/>
                  </a:solidFill>
                </a:endParaRPr>
              </a:p>
            </p:txBody>
          </p:sp>
          <p:cxnSp>
            <p:nvCxnSpPr>
              <p:cNvPr id="163" name="Прямая со стрелкой 162"/>
              <p:cNvCxnSpPr>
                <a:stCxn id="8" idx="2"/>
                <a:endCxn id="18" idx="0"/>
              </p:cNvCxnSpPr>
              <p:nvPr/>
            </p:nvCxnSpPr>
            <p:spPr>
              <a:xfrm>
                <a:off x="5886451" y="1504365"/>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Прямая со стрелкой 164"/>
              <p:cNvCxnSpPr>
                <a:stCxn id="18" idx="2"/>
                <a:endCxn id="9" idx="0"/>
              </p:cNvCxnSpPr>
              <p:nvPr/>
            </p:nvCxnSpPr>
            <p:spPr>
              <a:xfrm>
                <a:off x="5886451" y="2045216"/>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Прямая со стрелкой 166"/>
              <p:cNvCxnSpPr>
                <a:stCxn id="9" idx="2"/>
                <a:endCxn id="117" idx="0"/>
              </p:cNvCxnSpPr>
              <p:nvPr/>
            </p:nvCxnSpPr>
            <p:spPr>
              <a:xfrm>
                <a:off x="5886451" y="2586067"/>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Прямая со стрелкой 168"/>
              <p:cNvCxnSpPr>
                <a:stCxn id="117" idx="2"/>
                <a:endCxn id="10" idx="0"/>
              </p:cNvCxnSpPr>
              <p:nvPr/>
            </p:nvCxnSpPr>
            <p:spPr>
              <a:xfrm>
                <a:off x="5886451" y="3126918"/>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Прямая со стрелкой 170"/>
              <p:cNvCxnSpPr>
                <a:stCxn id="10" idx="2"/>
                <a:endCxn id="78" idx="0"/>
              </p:cNvCxnSpPr>
              <p:nvPr/>
            </p:nvCxnSpPr>
            <p:spPr>
              <a:xfrm flipH="1">
                <a:off x="5886450" y="3667769"/>
                <a:ext cx="1"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3" name="TextBox 202"/>
            <p:cNvSpPr txBox="1"/>
            <p:nvPr/>
          </p:nvSpPr>
          <p:spPr>
            <a:xfrm>
              <a:off x="5624512" y="1396067"/>
              <a:ext cx="2905125" cy="369332"/>
            </a:xfrm>
            <a:prstGeom prst="rect">
              <a:avLst/>
            </a:prstGeom>
            <a:noFill/>
          </p:spPr>
          <p:txBody>
            <a:bodyPr wrap="square" rtlCol="0">
              <a:spAutoFit/>
            </a:bodyPr>
            <a:lstStyle/>
            <a:p>
              <a:pPr algn="ctr"/>
              <a:r>
                <a:rPr lang="ru-RU" dirty="0" smtClean="0"/>
                <a:t>Движение</a:t>
              </a:r>
              <a:endParaRPr lang="ru-RU" dirty="0"/>
            </a:p>
          </p:txBody>
        </p:sp>
      </p:grpSp>
      <p:grpSp>
        <p:nvGrpSpPr>
          <p:cNvPr id="210" name="Группа 209"/>
          <p:cNvGrpSpPr/>
          <p:nvPr/>
        </p:nvGrpSpPr>
        <p:grpSpPr>
          <a:xfrm>
            <a:off x="8961678" y="1243706"/>
            <a:ext cx="2905127" cy="788230"/>
            <a:chOff x="8986836" y="1388441"/>
            <a:chExt cx="2905127" cy="788230"/>
          </a:xfrm>
        </p:grpSpPr>
        <p:sp>
          <p:nvSpPr>
            <p:cNvPr id="204" name="Скругленный прямоугольник 203"/>
            <p:cNvSpPr/>
            <p:nvPr/>
          </p:nvSpPr>
          <p:spPr>
            <a:xfrm>
              <a:off x="8986838" y="1388441"/>
              <a:ext cx="2905125" cy="78823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1" name="Скругленный прямоугольник 10"/>
            <p:cNvSpPr/>
            <p:nvPr/>
          </p:nvSpPr>
          <p:spPr>
            <a:xfrm>
              <a:off x="9086853" y="176048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car_driver_node</a:t>
              </a:r>
              <a:endParaRPr lang="ru-RU" dirty="0">
                <a:solidFill>
                  <a:schemeClr val="tx1"/>
                </a:solidFill>
              </a:endParaRPr>
            </a:p>
          </p:txBody>
        </p:sp>
        <p:sp>
          <p:nvSpPr>
            <p:cNvPr id="206" name="TextBox 205"/>
            <p:cNvSpPr txBox="1"/>
            <p:nvPr/>
          </p:nvSpPr>
          <p:spPr>
            <a:xfrm>
              <a:off x="8986836" y="1395319"/>
              <a:ext cx="2905125" cy="369332"/>
            </a:xfrm>
            <a:prstGeom prst="rect">
              <a:avLst/>
            </a:prstGeom>
            <a:noFill/>
          </p:spPr>
          <p:txBody>
            <a:bodyPr wrap="square" rtlCol="0">
              <a:spAutoFit/>
            </a:bodyPr>
            <a:lstStyle/>
            <a:p>
              <a:pPr algn="ctr"/>
              <a:r>
                <a:rPr lang="ru-RU" dirty="0" smtClean="0"/>
                <a:t>Работа с платформой</a:t>
              </a:r>
              <a:endParaRPr lang="ru-RU" dirty="0"/>
            </a:p>
          </p:txBody>
        </p:sp>
      </p:grpSp>
      <p:cxnSp>
        <p:nvCxnSpPr>
          <p:cNvPr id="141" name="Скругленная соединительная линия 140"/>
          <p:cNvCxnSpPr>
            <a:stCxn id="17" idx="3"/>
            <a:endCxn id="8" idx="1"/>
          </p:cNvCxnSpPr>
          <p:nvPr/>
        </p:nvCxnSpPr>
        <p:spPr>
          <a:xfrm flipV="1">
            <a:off x="5370754" y="1763317"/>
            <a:ext cx="492921" cy="539045"/>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Скругленная соединительная линия 142"/>
          <p:cNvCxnSpPr>
            <a:stCxn id="38" idx="3"/>
            <a:endCxn id="8" idx="1"/>
          </p:cNvCxnSpPr>
          <p:nvPr/>
        </p:nvCxnSpPr>
        <p:spPr>
          <a:xfrm flipV="1">
            <a:off x="5370754" y="1763317"/>
            <a:ext cx="492921" cy="1610523"/>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Скругленная соединительная линия 144"/>
          <p:cNvCxnSpPr>
            <a:stCxn id="17" idx="3"/>
            <a:endCxn id="9" idx="1"/>
          </p:cNvCxnSpPr>
          <p:nvPr/>
        </p:nvCxnSpPr>
        <p:spPr>
          <a:xfrm>
            <a:off x="5370754" y="2302362"/>
            <a:ext cx="492921" cy="54265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Скругленная соединительная линия 147"/>
          <p:cNvCxnSpPr>
            <a:stCxn id="38" idx="3"/>
            <a:endCxn id="9" idx="1"/>
          </p:cNvCxnSpPr>
          <p:nvPr/>
        </p:nvCxnSpPr>
        <p:spPr>
          <a:xfrm flipV="1">
            <a:off x="5370754" y="2845019"/>
            <a:ext cx="492921" cy="528821"/>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Скругленная соединительная линия 153"/>
          <p:cNvCxnSpPr>
            <a:stCxn id="17" idx="3"/>
            <a:endCxn id="10" idx="1"/>
          </p:cNvCxnSpPr>
          <p:nvPr/>
        </p:nvCxnSpPr>
        <p:spPr>
          <a:xfrm>
            <a:off x="5370754" y="2302362"/>
            <a:ext cx="492921" cy="1624359"/>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Скругленная соединительная линия 160"/>
          <p:cNvCxnSpPr>
            <a:stCxn id="78" idx="3"/>
            <a:endCxn id="11" idx="1"/>
          </p:cNvCxnSpPr>
          <p:nvPr/>
        </p:nvCxnSpPr>
        <p:spPr>
          <a:xfrm flipV="1">
            <a:off x="8568774" y="1768152"/>
            <a:ext cx="492921" cy="2699420"/>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0" name="Скругленный прямоугольник 219"/>
          <p:cNvSpPr/>
          <p:nvPr/>
        </p:nvSpPr>
        <p:spPr>
          <a:xfrm>
            <a:off x="586824" y="3221440"/>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point_cloud</a:t>
            </a:r>
            <a:endParaRPr lang="ru-RU" dirty="0">
              <a:solidFill>
                <a:schemeClr val="tx1"/>
              </a:solidFill>
            </a:endParaRPr>
          </a:p>
        </p:txBody>
      </p:sp>
      <p:cxnSp>
        <p:nvCxnSpPr>
          <p:cNvPr id="237" name="Прямая со стрелкой 236"/>
          <p:cNvCxnSpPr>
            <a:stCxn id="12" idx="2"/>
            <a:endCxn id="15" idx="0"/>
          </p:cNvCxnSpPr>
          <p:nvPr/>
        </p:nvCxnSpPr>
        <p:spPr>
          <a:xfrm flipH="1">
            <a:off x="1379777" y="1913911"/>
            <a:ext cx="3" cy="243681"/>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Прямая со стрелкой 238"/>
          <p:cNvCxnSpPr>
            <a:stCxn id="13" idx="2"/>
            <a:endCxn id="220" idx="0"/>
          </p:cNvCxnSpPr>
          <p:nvPr/>
        </p:nvCxnSpPr>
        <p:spPr>
          <a:xfrm flipH="1">
            <a:off x="1379777" y="3001273"/>
            <a:ext cx="3" cy="220167"/>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Скругленная соединительная линия 240"/>
          <p:cNvCxnSpPr>
            <a:stCxn id="15" idx="3"/>
            <a:endCxn id="19" idx="1"/>
          </p:cNvCxnSpPr>
          <p:nvPr/>
        </p:nvCxnSpPr>
        <p:spPr>
          <a:xfrm flipV="1">
            <a:off x="2172730" y="1761511"/>
            <a:ext cx="492924" cy="548481"/>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Скругленная соединительная линия 242"/>
          <p:cNvCxnSpPr>
            <a:stCxn id="220" idx="3"/>
            <a:endCxn id="31" idx="1"/>
          </p:cNvCxnSpPr>
          <p:nvPr/>
        </p:nvCxnSpPr>
        <p:spPr>
          <a:xfrm flipV="1">
            <a:off x="2172730" y="2848873"/>
            <a:ext cx="492924" cy="524967"/>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4" name="Стрелка вправо 243"/>
          <p:cNvSpPr/>
          <p:nvPr/>
        </p:nvSpPr>
        <p:spPr>
          <a:xfrm rot="5400000">
            <a:off x="10064199" y="2293643"/>
            <a:ext cx="800101" cy="3524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UART</a:t>
            </a:r>
            <a:endParaRPr lang="ru-RU" sz="1600" dirty="0">
              <a:solidFill>
                <a:schemeClr val="tx1"/>
              </a:solidFill>
            </a:endParaRPr>
          </a:p>
        </p:txBody>
      </p:sp>
      <p:grpSp>
        <p:nvGrpSpPr>
          <p:cNvPr id="253" name="Группа 252"/>
          <p:cNvGrpSpPr/>
          <p:nvPr/>
        </p:nvGrpSpPr>
        <p:grpSpPr>
          <a:xfrm>
            <a:off x="8961678" y="2947852"/>
            <a:ext cx="2905125" cy="1305360"/>
            <a:chOff x="8956917" y="2868065"/>
            <a:chExt cx="2905125" cy="1305360"/>
          </a:xfrm>
        </p:grpSpPr>
        <p:sp>
          <p:nvSpPr>
            <p:cNvPr id="252" name="Скругленный прямоугольник 251"/>
            <p:cNvSpPr/>
            <p:nvPr/>
          </p:nvSpPr>
          <p:spPr>
            <a:xfrm>
              <a:off x="8956917" y="2868065"/>
              <a:ext cx="2905125" cy="130536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245" name="Скругленный прямоугольник 244"/>
            <p:cNvSpPr/>
            <p:nvPr/>
          </p:nvSpPr>
          <p:spPr>
            <a:xfrm>
              <a:off x="9061696" y="2962179"/>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STM32F103C8T6</a:t>
              </a:r>
              <a:endParaRPr lang="ru-RU" dirty="0">
                <a:solidFill>
                  <a:schemeClr val="tx1"/>
                </a:solidFill>
              </a:endParaRPr>
            </a:p>
          </p:txBody>
        </p:sp>
        <p:sp>
          <p:nvSpPr>
            <p:cNvPr id="246" name="Скругленный прямоугольник 245"/>
            <p:cNvSpPr/>
            <p:nvPr/>
          </p:nvSpPr>
          <p:spPr>
            <a:xfrm>
              <a:off x="9056930" y="3358306"/>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Драйвер двигателя</a:t>
              </a:r>
              <a:endParaRPr lang="ru-RU" dirty="0">
                <a:solidFill>
                  <a:schemeClr val="tx1"/>
                </a:solidFill>
              </a:endParaRPr>
            </a:p>
          </p:txBody>
        </p:sp>
        <p:sp>
          <p:nvSpPr>
            <p:cNvPr id="247" name="Скругленный прямоугольник 246"/>
            <p:cNvSpPr/>
            <p:nvPr/>
          </p:nvSpPr>
          <p:spPr>
            <a:xfrm>
              <a:off x="9056930" y="3769464"/>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2x3 DC </a:t>
              </a:r>
              <a:r>
                <a:rPr lang="ru-RU" dirty="0" smtClean="0">
                  <a:solidFill>
                    <a:schemeClr val="tx1"/>
                  </a:solidFill>
                </a:rPr>
                <a:t>двигатели</a:t>
              </a:r>
              <a:endParaRPr lang="ru-RU" dirty="0">
                <a:solidFill>
                  <a:schemeClr val="tx1"/>
                </a:solidFill>
              </a:endParaRPr>
            </a:p>
          </p:txBody>
        </p:sp>
      </p:grpSp>
      <p:sp>
        <p:nvSpPr>
          <p:cNvPr id="63" name="Скругленный прямоугольник 62"/>
          <p:cNvSpPr/>
          <p:nvPr/>
        </p:nvSpPr>
        <p:spPr>
          <a:xfrm>
            <a:off x="2666208" y="4044727"/>
            <a:ext cx="270454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path_publisher</a:t>
            </a:r>
            <a:endParaRPr lang="ru-RU" dirty="0">
              <a:solidFill>
                <a:schemeClr val="tx1"/>
              </a:solidFill>
            </a:endParaRPr>
          </a:p>
        </p:txBody>
      </p:sp>
      <p:cxnSp>
        <p:nvCxnSpPr>
          <p:cNvPr id="6" name="Скругленная соединительная линия 5"/>
          <p:cNvCxnSpPr>
            <a:stCxn id="63" idx="3"/>
            <a:endCxn id="18" idx="1"/>
          </p:cNvCxnSpPr>
          <p:nvPr/>
        </p:nvCxnSpPr>
        <p:spPr>
          <a:xfrm flipV="1">
            <a:off x="5370750" y="2304168"/>
            <a:ext cx="492925" cy="1892959"/>
          </a:xfrm>
          <a:prstGeom prst="curvedConnector3">
            <a:avLst>
              <a:gd name="adj1" fmla="val 6739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326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31850" y="1709738"/>
            <a:ext cx="7338115" cy="2852737"/>
          </a:xfrm>
        </p:spPr>
        <p:txBody>
          <a:bodyPr/>
          <a:lstStyle/>
          <a:p>
            <a:r>
              <a:rPr lang="en-US" dirty="0" smtClean="0"/>
              <a:t>4. </a:t>
            </a:r>
            <a:r>
              <a:rPr lang="ru-RU" dirty="0" smtClean="0"/>
              <a:t>Результаты</a:t>
            </a:r>
            <a:endParaRPr lang="ru-RU" dirty="0"/>
          </a:p>
        </p:txBody>
      </p:sp>
      <p:sp>
        <p:nvSpPr>
          <p:cNvPr id="7" name="Текст 6"/>
          <p:cNvSpPr>
            <a:spLocks noGrp="1"/>
          </p:cNvSpPr>
          <p:nvPr>
            <p:ph type="body" idx="1"/>
          </p:nvPr>
        </p:nvSpPr>
        <p:spPr>
          <a:xfrm>
            <a:off x="831850" y="4589463"/>
            <a:ext cx="7338115" cy="1500187"/>
          </a:xfrm>
        </p:spPr>
        <p:txBody>
          <a:bodyPr/>
          <a:lstStyle/>
          <a:p>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47</a:t>
            </a:fld>
            <a:endParaRPr lang="ru-RU" dirty="0"/>
          </a:p>
        </p:txBody>
      </p:sp>
    </p:spTree>
    <p:extLst>
      <p:ext uri="{BB962C8B-B14F-4D97-AF65-F5344CB8AC3E}">
        <p14:creationId xmlns:p14="http://schemas.microsoft.com/office/powerpoint/2010/main" val="31295229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Планирование траектории</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48</a:t>
            </a:fld>
            <a:endParaRPr lang="ru-RU" dirty="0"/>
          </a:p>
        </p:txBody>
      </p:sp>
      <p:pic>
        <p:nvPicPr>
          <p:cNvPr id="2056" name="Picture 8" descr="https://pp.userapi.com/c852224/v852224850/90682/blMcyuTwV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1654530"/>
            <a:ext cx="3676323" cy="371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p.userapi.com/c845122/v845122796/1de7cd/_tVluqlHX3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654530"/>
            <a:ext cx="68294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7041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Следование по траектории</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49</a:t>
            </a:fld>
            <a:endParaRPr lang="ru-RU" dirty="0"/>
          </a:p>
        </p:txBody>
      </p:sp>
      <p:pic>
        <p:nvPicPr>
          <p:cNvPr id="6" name="Объект 5" descr="D:\GoogleDrive\_PROJECTS\Беспилотный автомобиль\exps\trajectory_plo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3438" y="1165225"/>
            <a:ext cx="5105124" cy="5011738"/>
          </a:xfrm>
          <a:prstGeom prst="rect">
            <a:avLst/>
          </a:prstGeom>
          <a:noFill/>
          <a:ln>
            <a:noFill/>
          </a:ln>
        </p:spPr>
      </p:pic>
    </p:spTree>
    <p:extLst>
      <p:ext uri="{BB962C8B-B14F-4D97-AF65-F5344CB8AC3E}">
        <p14:creationId xmlns:p14="http://schemas.microsoft.com/office/powerpoint/2010/main" val="20306170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Задачи</a:t>
            </a:r>
            <a:endParaRPr lang="ru-RU" dirty="0"/>
          </a:p>
        </p:txBody>
      </p:sp>
      <p:sp>
        <p:nvSpPr>
          <p:cNvPr id="3" name="Объект 2"/>
          <p:cNvSpPr>
            <a:spLocks noGrp="1"/>
          </p:cNvSpPr>
          <p:nvPr>
            <p:ph idx="1"/>
          </p:nvPr>
        </p:nvSpPr>
        <p:spPr/>
        <p:txBody>
          <a:bodyPr>
            <a:normAutofit fontScale="92500" lnSpcReduction="20000"/>
          </a:bodyPr>
          <a:lstStyle/>
          <a:p>
            <a:r>
              <a:rPr lang="ru-RU" dirty="0" smtClean="0"/>
              <a:t>Анализ</a:t>
            </a:r>
            <a:r>
              <a:rPr lang="en-US" dirty="0"/>
              <a:t> </a:t>
            </a:r>
            <a:r>
              <a:rPr lang="ru-RU" dirty="0" smtClean="0"/>
              <a:t>существующих подходов проектирования систем управления, выделение типичных подсистем</a:t>
            </a:r>
          </a:p>
          <a:p>
            <a:r>
              <a:rPr lang="ru-RU" dirty="0" smtClean="0"/>
              <a:t>Анализ методов планирования движения наземных транспортных средств</a:t>
            </a:r>
          </a:p>
          <a:p>
            <a:r>
              <a:rPr lang="ru-RU" dirty="0" smtClean="0"/>
              <a:t>Проектирование и реализация подсистемы формирования программной траектории</a:t>
            </a:r>
          </a:p>
          <a:p>
            <a:r>
              <a:rPr lang="ru-RU" dirty="0" smtClean="0"/>
              <a:t>Проектирование и реализация подсистемы движения по траектории</a:t>
            </a:r>
          </a:p>
          <a:p>
            <a:r>
              <a:rPr lang="ru-RU" dirty="0" smtClean="0"/>
              <a:t>Экспериментальное исследование, анализ результатов работы</a:t>
            </a:r>
            <a:endParaRPr lang="ru-RU" dirty="0" smtClean="0">
              <a:solidFill>
                <a:srgbClr val="FF0000"/>
              </a:solidFill>
            </a:endParaRP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a:t>
            </a:fld>
            <a:endParaRPr lang="ru-RU" dirty="0"/>
          </a:p>
        </p:txBody>
      </p:sp>
    </p:spTree>
    <p:extLst>
      <p:ext uri="{BB962C8B-B14F-4D97-AF65-F5344CB8AC3E}">
        <p14:creationId xmlns:p14="http://schemas.microsoft.com/office/powerpoint/2010/main" val="25884557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Научная новизна</a:t>
            </a:r>
            <a:endParaRPr lang="ru-RU" dirty="0"/>
          </a:p>
        </p:txBody>
      </p:sp>
      <p:sp>
        <p:nvSpPr>
          <p:cNvPr id="3" name="Объект 2"/>
          <p:cNvSpPr>
            <a:spLocks noGrp="1"/>
          </p:cNvSpPr>
          <p:nvPr>
            <p:ph idx="1"/>
          </p:nvPr>
        </p:nvSpPr>
        <p:spPr/>
        <p:txBody>
          <a:bodyPr>
            <a:normAutofit/>
          </a:bodyPr>
          <a:lstStyle/>
          <a:p>
            <a:pPr marL="514350" indent="-514350">
              <a:buFont typeface="+mj-lt"/>
              <a:buAutoNum type="arabicPeriod"/>
            </a:pPr>
            <a:r>
              <a:rPr lang="ru-RU" sz="3200" dirty="0" smtClean="0"/>
              <a:t>Разработан </a:t>
            </a:r>
            <a:r>
              <a:rPr lang="ru-RU" sz="3200" dirty="0"/>
              <a:t>алгоритм построения программной траектории </a:t>
            </a:r>
            <a:r>
              <a:rPr lang="ru-RU" sz="3200" dirty="0" smtClean="0"/>
              <a:t>для наземного </a:t>
            </a:r>
            <a:r>
              <a:rPr lang="ru-RU" sz="3200" dirty="0"/>
              <a:t>беспилотного транспортного средства, осуществляющий построение траектории в форме полиномов пятого порядка, отличающийся от существующего добавлением поиском кратчайшего </a:t>
            </a:r>
            <a:r>
              <a:rPr lang="ru-RU" sz="3200" dirty="0" smtClean="0"/>
              <a:t>пути на </a:t>
            </a:r>
            <a:r>
              <a:rPr lang="ru-RU" sz="3200" dirty="0"/>
              <a:t>графе состояний, что позволяет осуществлять планирование </a:t>
            </a:r>
            <a:r>
              <a:rPr lang="ru-RU" sz="3200" dirty="0" smtClean="0"/>
              <a:t>на несколько </a:t>
            </a:r>
            <a:r>
              <a:rPr lang="ru-RU" sz="3200" dirty="0"/>
              <a:t>шагов </a:t>
            </a:r>
            <a:r>
              <a:rPr lang="ru-RU" sz="3200" dirty="0" smtClean="0"/>
              <a:t>вперед</a:t>
            </a:r>
          </a:p>
          <a:p>
            <a:pPr marL="514350" indent="-514350">
              <a:buFont typeface="+mj-lt"/>
              <a:buAutoNum type="arabicPeriod"/>
            </a:pPr>
            <a:r>
              <a:rPr lang="ru-RU" sz="3200" dirty="0" smtClean="0"/>
              <a:t>Разработан </a:t>
            </a:r>
            <a:r>
              <a:rPr lang="ru-RU" sz="3200" dirty="0"/>
              <a:t>регулятор для движения по программной траектории с использованием обратной связи </a:t>
            </a:r>
            <a:r>
              <a:rPr lang="ru-RU" sz="3200" dirty="0" smtClean="0"/>
              <a:t>по положению от </a:t>
            </a:r>
            <a:r>
              <a:rPr lang="ru-RU" sz="3200" dirty="0"/>
              <a:t>системы SLAM</a:t>
            </a:r>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50</a:t>
            </a:fld>
            <a:endParaRPr lang="ru-RU" dirty="0"/>
          </a:p>
        </p:txBody>
      </p:sp>
    </p:spTree>
    <p:extLst>
      <p:ext uri="{BB962C8B-B14F-4D97-AF65-F5344CB8AC3E}">
        <p14:creationId xmlns:p14="http://schemas.microsoft.com/office/powerpoint/2010/main" val="6315314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Практическая ценность</a:t>
            </a:r>
            <a:endParaRPr lang="ru-RU" dirty="0"/>
          </a:p>
        </p:txBody>
      </p:sp>
      <p:sp>
        <p:nvSpPr>
          <p:cNvPr id="3" name="Объект 2"/>
          <p:cNvSpPr>
            <a:spLocks noGrp="1"/>
          </p:cNvSpPr>
          <p:nvPr>
            <p:ph idx="1"/>
          </p:nvPr>
        </p:nvSpPr>
        <p:spPr/>
        <p:txBody>
          <a:bodyPr/>
          <a:lstStyle/>
          <a:p>
            <a:pPr marL="0" indent="0">
              <a:buNone/>
            </a:pPr>
            <a:r>
              <a:rPr lang="ru-RU" dirty="0" smtClean="0"/>
              <a:t>Реализация системы построения программной траектории и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51</a:t>
            </a:fld>
            <a:endParaRPr lang="ru-RU" dirty="0"/>
          </a:p>
        </p:txBody>
      </p:sp>
    </p:spTree>
    <p:extLst>
      <p:ext uri="{BB962C8B-B14F-4D97-AF65-F5344CB8AC3E}">
        <p14:creationId xmlns:p14="http://schemas.microsoft.com/office/powerpoint/2010/main" val="208194934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Спасибо за внимание!</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52</a:t>
            </a:fld>
            <a:endParaRPr lang="ru-RU" dirty="0"/>
          </a:p>
        </p:txBody>
      </p:sp>
    </p:spTree>
    <p:extLst>
      <p:ext uri="{BB962C8B-B14F-4D97-AF65-F5344CB8AC3E}">
        <p14:creationId xmlns:p14="http://schemas.microsoft.com/office/powerpoint/2010/main" val="3375007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Объект и предмет исследования</a:t>
            </a:r>
            <a:endParaRPr lang="ru-RU" dirty="0"/>
          </a:p>
        </p:txBody>
      </p:sp>
      <p:sp>
        <p:nvSpPr>
          <p:cNvPr id="3" name="Объект 2"/>
          <p:cNvSpPr>
            <a:spLocks noGrp="1"/>
          </p:cNvSpPr>
          <p:nvPr>
            <p:ph idx="1"/>
          </p:nvPr>
        </p:nvSpPr>
        <p:spPr/>
        <p:txBody>
          <a:bodyPr/>
          <a:lstStyle/>
          <a:p>
            <a:pPr marL="0" indent="0">
              <a:buNone/>
            </a:pPr>
            <a:r>
              <a:rPr lang="ru-RU" b="1" dirty="0" smtClean="0">
                <a:effectLst>
                  <a:outerShdw blurRad="38100" dist="38100" dir="2700000" algn="tl">
                    <a:srgbClr val="000000">
                      <a:alpha val="43137"/>
                    </a:srgbClr>
                  </a:outerShdw>
                </a:effectLst>
              </a:rPr>
              <a:t>Объект исследования</a:t>
            </a:r>
          </a:p>
          <a:p>
            <a:pPr marL="0" indent="0">
              <a:buNone/>
            </a:pPr>
            <a:r>
              <a:rPr lang="ru-RU" dirty="0" smtClean="0"/>
              <a:t>Процесс управления движением беспилотного </a:t>
            </a:r>
            <a:r>
              <a:rPr lang="ru-RU" dirty="0"/>
              <a:t>наземного транспортного средства</a:t>
            </a:r>
          </a:p>
          <a:p>
            <a:pPr marL="0" indent="0">
              <a:buNone/>
            </a:pPr>
            <a:endParaRPr lang="ru-RU" dirty="0"/>
          </a:p>
          <a:p>
            <a:pPr marL="0" indent="0">
              <a:buNone/>
            </a:pPr>
            <a:r>
              <a:rPr lang="ru-RU" b="1" dirty="0" smtClean="0">
                <a:effectLst>
                  <a:outerShdw blurRad="38100" dist="38100" dir="2700000" algn="tl">
                    <a:srgbClr val="000000">
                      <a:alpha val="43137"/>
                    </a:srgbClr>
                  </a:outerShdw>
                </a:effectLst>
              </a:rPr>
              <a:t>Предмет исследования</a:t>
            </a:r>
          </a:p>
          <a:p>
            <a:pPr marL="0" indent="0">
              <a:buNone/>
            </a:pPr>
            <a:r>
              <a:rPr lang="ru-RU" dirty="0" smtClean="0"/>
              <a:t>Алгоритмы и подходы к реализации системы управления движением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6</a:t>
            </a:fld>
            <a:endParaRPr lang="ru-RU" dirty="0"/>
          </a:p>
        </p:txBody>
      </p:sp>
    </p:spTree>
    <p:extLst>
      <p:ext uri="{BB962C8B-B14F-4D97-AF65-F5344CB8AC3E}">
        <p14:creationId xmlns:p14="http://schemas.microsoft.com/office/powerpoint/2010/main" val="38432055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1. Обзор предметной области</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7</a:t>
            </a:fld>
            <a:endParaRPr lang="ru-RU" dirty="0"/>
          </a:p>
        </p:txBody>
      </p:sp>
    </p:spTree>
    <p:extLst>
      <p:ext uri="{BB962C8B-B14F-4D97-AF65-F5344CB8AC3E}">
        <p14:creationId xmlns:p14="http://schemas.microsoft.com/office/powerpoint/2010/main" val="36668564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smtClean="0"/>
              <a:t>DARPA Urban Challenge (2007)</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8</a:t>
            </a:fld>
            <a:endParaRPr lang="ru-RU" dirty="0"/>
          </a:p>
        </p:txBody>
      </p:sp>
      <p:pic>
        <p:nvPicPr>
          <p:cNvPr id="1026" name="Picture 2" descr="ÐÐ°ÑÑÐ¸Ð½ÐºÐ¸ Ð¿Ð¾ Ð·Ð°Ð¿ÑÐ¾ÑÑ darpa urban challe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72" y="899160"/>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darpa urban challenge boss"/>
          <p:cNvPicPr>
            <a:picLocks noChangeAspect="1" noChangeArrowheads="1"/>
          </p:cNvPicPr>
          <p:nvPr/>
        </p:nvPicPr>
        <p:blipFill rotWithShape="1">
          <a:blip r:embed="rId4">
            <a:extLst>
              <a:ext uri="{28A0092B-C50C-407E-A947-70E740481C1C}">
                <a14:useLocalDpi xmlns:a14="http://schemas.microsoft.com/office/drawing/2010/main" val="0"/>
              </a:ext>
            </a:extLst>
          </a:blip>
          <a:srcRect b="6583"/>
          <a:stretch/>
        </p:blipFill>
        <p:spPr bwMode="auto">
          <a:xfrm>
            <a:off x="1939413" y="899160"/>
            <a:ext cx="3815707"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56672" y="3280410"/>
            <a:ext cx="3810000" cy="369332"/>
          </a:xfrm>
          <a:prstGeom prst="rect">
            <a:avLst/>
          </a:prstGeom>
          <a:noFill/>
        </p:spPr>
        <p:txBody>
          <a:bodyPr wrap="square" rtlCol="0">
            <a:spAutoFit/>
          </a:bodyPr>
          <a:lstStyle/>
          <a:p>
            <a:pPr algn="ctr"/>
            <a:r>
              <a:rPr lang="en-US" dirty="0" smtClean="0"/>
              <a:t>Junior (</a:t>
            </a:r>
            <a:r>
              <a:rPr lang="ru-RU" dirty="0" err="1" smtClean="0"/>
              <a:t>Стэнфордский</a:t>
            </a:r>
            <a:r>
              <a:rPr lang="ru-RU" dirty="0" smtClean="0"/>
              <a:t> университет)</a:t>
            </a:r>
            <a:endParaRPr lang="ru-RU" dirty="0"/>
          </a:p>
        </p:txBody>
      </p:sp>
      <p:sp>
        <p:nvSpPr>
          <p:cNvPr id="13" name="TextBox 12"/>
          <p:cNvSpPr txBox="1"/>
          <p:nvPr/>
        </p:nvSpPr>
        <p:spPr>
          <a:xfrm>
            <a:off x="1939413" y="3280410"/>
            <a:ext cx="3810000" cy="369332"/>
          </a:xfrm>
          <a:prstGeom prst="rect">
            <a:avLst/>
          </a:prstGeom>
          <a:noFill/>
        </p:spPr>
        <p:txBody>
          <a:bodyPr wrap="square" rtlCol="0">
            <a:spAutoFit/>
          </a:bodyPr>
          <a:lstStyle/>
          <a:p>
            <a:pPr algn="ctr"/>
            <a:r>
              <a:rPr lang="en-US" dirty="0" smtClean="0"/>
              <a:t>BOSS (</a:t>
            </a:r>
            <a:r>
              <a:rPr lang="ru-RU" dirty="0" err="1" smtClean="0"/>
              <a:t>Каргнеги-Меллон</a:t>
            </a:r>
            <a:r>
              <a:rPr lang="ru-RU" dirty="0" smtClean="0"/>
              <a:t>, </a:t>
            </a:r>
            <a:r>
              <a:rPr lang="en-US" dirty="0" smtClean="0"/>
              <a:t>GM, CAT, …</a:t>
            </a:r>
            <a:r>
              <a:rPr lang="ru-RU" dirty="0" smtClean="0"/>
              <a:t>)</a:t>
            </a:r>
            <a:endParaRPr lang="ru-RU" dirty="0"/>
          </a:p>
        </p:txBody>
      </p:sp>
      <p:pic>
        <p:nvPicPr>
          <p:cNvPr id="1030" name="Picture 6" descr="ÐÐ°ÑÑÐ¸Ð½ÐºÐ¸ Ð¿Ð¾ Ð·Ð°Ð¿ÑÐ¾ÑÑ darpa urban challenge mit"/>
          <p:cNvPicPr>
            <a:picLocks noChangeAspect="1" noChangeArrowheads="1"/>
          </p:cNvPicPr>
          <p:nvPr/>
        </p:nvPicPr>
        <p:blipFill rotWithShape="1">
          <a:blip r:embed="rId5">
            <a:extLst>
              <a:ext uri="{28A0092B-C50C-407E-A947-70E740481C1C}">
                <a14:useLocalDpi xmlns:a14="http://schemas.microsoft.com/office/drawing/2010/main" val="0"/>
              </a:ext>
            </a:extLst>
          </a:blip>
          <a:srcRect t="5901" b="9180"/>
          <a:stretch/>
        </p:blipFill>
        <p:spPr bwMode="auto">
          <a:xfrm>
            <a:off x="1942267" y="3649435"/>
            <a:ext cx="3810000" cy="2381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42267" y="6030992"/>
            <a:ext cx="3810000" cy="369332"/>
          </a:xfrm>
          <a:prstGeom prst="rect">
            <a:avLst/>
          </a:prstGeom>
          <a:noFill/>
        </p:spPr>
        <p:txBody>
          <a:bodyPr wrap="square" rtlCol="0">
            <a:spAutoFit/>
          </a:bodyPr>
          <a:lstStyle/>
          <a:p>
            <a:pPr algn="ctr"/>
            <a:r>
              <a:rPr lang="en-US" dirty="0" err="1" smtClean="0"/>
              <a:t>Talos</a:t>
            </a:r>
            <a:r>
              <a:rPr lang="en-US" dirty="0" smtClean="0"/>
              <a:t> (MIT</a:t>
            </a:r>
            <a:r>
              <a:rPr lang="ru-RU" dirty="0" smtClean="0"/>
              <a:t>)</a:t>
            </a:r>
            <a:endParaRPr lang="ru-RU" dirty="0"/>
          </a:p>
        </p:txBody>
      </p:sp>
      <p:pic>
        <p:nvPicPr>
          <p:cNvPr id="1032" name="Picture 8" descr="ÐÐ°ÑÑÐ¸Ð½ÐºÐ¸ Ð¿Ð¾ Ð·Ð°Ð¿ÑÐ¾ÑÑ darpa urban challenge Anniewa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294"/>
          <a:stretch/>
        </p:blipFill>
        <p:spPr bwMode="auto">
          <a:xfrm>
            <a:off x="6059526" y="3649435"/>
            <a:ext cx="3815707" cy="2396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56672" y="6045680"/>
            <a:ext cx="3810000" cy="646331"/>
          </a:xfrm>
          <a:prstGeom prst="rect">
            <a:avLst/>
          </a:prstGeom>
          <a:noFill/>
        </p:spPr>
        <p:txBody>
          <a:bodyPr wrap="square" rtlCol="0">
            <a:spAutoFit/>
          </a:bodyPr>
          <a:lstStyle/>
          <a:p>
            <a:pPr algn="ctr"/>
            <a:r>
              <a:rPr lang="en-US" dirty="0" err="1" smtClean="0"/>
              <a:t>AnnieWAY</a:t>
            </a:r>
            <a:r>
              <a:rPr lang="en-US" dirty="0" smtClean="0"/>
              <a:t>(</a:t>
            </a:r>
            <a:r>
              <a:rPr lang="ru-RU" dirty="0" smtClean="0"/>
              <a:t>технологический </a:t>
            </a:r>
            <a:r>
              <a:rPr lang="ru-RU" dirty="0" err="1" smtClean="0"/>
              <a:t>универсистет</a:t>
            </a:r>
            <a:r>
              <a:rPr lang="ru-RU" dirty="0" smtClean="0"/>
              <a:t> Карлсруэ)</a:t>
            </a:r>
            <a:endParaRPr lang="ru-RU" dirty="0"/>
          </a:p>
        </p:txBody>
      </p:sp>
    </p:spTree>
    <p:extLst>
      <p:ext uri="{BB962C8B-B14F-4D97-AF65-F5344CB8AC3E}">
        <p14:creationId xmlns:p14="http://schemas.microsoft.com/office/powerpoint/2010/main" val="1949958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p:cNvGrpSpPr/>
          <p:nvPr/>
        </p:nvGrpSpPr>
        <p:grpSpPr>
          <a:xfrm>
            <a:off x="669605" y="1187022"/>
            <a:ext cx="3490388" cy="4061333"/>
            <a:chOff x="527050" y="1187022"/>
            <a:chExt cx="3490388" cy="4061333"/>
          </a:xfrm>
        </p:grpSpPr>
        <p:sp>
          <p:nvSpPr>
            <p:cNvPr id="9" name="TextBox 8"/>
            <p:cNvSpPr txBox="1"/>
            <p:nvPr/>
          </p:nvSpPr>
          <p:spPr>
            <a:xfrm>
              <a:off x="527050" y="1187022"/>
              <a:ext cx="3490388" cy="461665"/>
            </a:xfrm>
            <a:prstGeom prst="rect">
              <a:avLst/>
            </a:prstGeom>
            <a:noFill/>
            <a:ln>
              <a:noFill/>
            </a:ln>
          </p:spPr>
          <p:txBody>
            <a:bodyPr wrap="square" rtlCol="0">
              <a:spAutoFit/>
            </a:bodyPr>
            <a:lstStyle/>
            <a:p>
              <a:pPr algn="ctr"/>
              <a:r>
                <a:rPr lang="en-US" sz="2400" dirty="0" err="1" smtClean="0"/>
                <a:t>LiDAR</a:t>
              </a:r>
              <a:endParaRPr lang="ru-RU" sz="2400" dirty="0"/>
            </a:p>
          </p:txBody>
        </p:sp>
        <p:sp>
          <p:nvSpPr>
            <p:cNvPr id="10" name="TextBox 9"/>
            <p:cNvSpPr txBox="1"/>
            <p:nvPr/>
          </p:nvSpPr>
          <p:spPr>
            <a:xfrm>
              <a:off x="527050" y="4048026"/>
              <a:ext cx="3490388"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Получение облаков точек 360°</a:t>
              </a:r>
            </a:p>
            <a:p>
              <a:pPr marL="285750" indent="-285750">
                <a:buFont typeface="Arial" panose="020B0604020202020204" pitchFamily="34" charset="0"/>
                <a:buChar char="•"/>
              </a:pPr>
              <a:r>
                <a:rPr lang="ru-RU" dirty="0" smtClean="0"/>
                <a:t>Большая дальность</a:t>
              </a:r>
            </a:p>
            <a:p>
              <a:pPr marL="285750" indent="-285750">
                <a:buFont typeface="Arial" panose="020B0604020202020204" pitchFamily="34" charset="0"/>
                <a:buChar char="•"/>
              </a:pPr>
              <a:r>
                <a:rPr lang="ru-RU" dirty="0" smtClean="0"/>
                <a:t>Высокая цена</a:t>
              </a:r>
            </a:p>
            <a:p>
              <a:pPr marL="285750" indent="-285750">
                <a:buFont typeface="Arial" panose="020B0604020202020204" pitchFamily="34" charset="0"/>
                <a:buChar char="•"/>
              </a:pPr>
              <a:endParaRPr lang="ru-RU" dirty="0"/>
            </a:p>
          </p:txBody>
        </p:sp>
        <p:pic>
          <p:nvPicPr>
            <p:cNvPr id="1040" name="Picture 16" descr="ÐÐ°ÑÑÐ¸Ð½ÐºÐ¸ Ð¿Ð¾ Ð·Ð°Ð¿ÑÐ¾ÑÑ vlp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94100"/>
              <a:ext cx="3490388" cy="221241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Заголовок 1"/>
          <p:cNvSpPr>
            <a:spLocks noGrp="1"/>
          </p:cNvSpPr>
          <p:nvPr>
            <p:ph type="title"/>
          </p:nvPr>
        </p:nvSpPr>
        <p:spPr/>
        <p:txBody>
          <a:bodyPr/>
          <a:lstStyle/>
          <a:p>
            <a:r>
              <a:rPr lang="ru-RU" dirty="0" smtClean="0"/>
              <a:t>Основное аппаратное обеспечение</a:t>
            </a:r>
            <a:endParaRPr lang="ru-RU" dirty="0"/>
          </a:p>
        </p:txBody>
      </p:sp>
      <p:sp>
        <p:nvSpPr>
          <p:cNvPr id="4" name="Дата 3"/>
          <p:cNvSpPr>
            <a:spLocks noGrp="1"/>
          </p:cNvSpPr>
          <p:nvPr>
            <p:ph type="dt" sz="half" idx="10"/>
          </p:nvPr>
        </p:nvSpPr>
        <p:spPr/>
        <p:txBody>
          <a:bodyPr/>
          <a:lstStyle/>
          <a:p>
            <a:r>
              <a:rPr lang="ru-RU" smtClean="0"/>
              <a:t>14.06.2019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9</a:t>
            </a:fld>
            <a:endParaRPr lang="ru-RU" dirty="0"/>
          </a:p>
        </p:txBody>
      </p:sp>
      <p:grpSp>
        <p:nvGrpSpPr>
          <p:cNvPr id="16" name="Группа 15"/>
          <p:cNvGrpSpPr/>
          <p:nvPr/>
        </p:nvGrpSpPr>
        <p:grpSpPr>
          <a:xfrm>
            <a:off x="4350806" y="1187022"/>
            <a:ext cx="3490388" cy="3784334"/>
            <a:chOff x="2839521" y="1237922"/>
            <a:chExt cx="2878653" cy="3784334"/>
          </a:xfrm>
        </p:grpSpPr>
        <p:pic>
          <p:nvPicPr>
            <p:cNvPr id="1034" name="Picture 10" descr="ÐÐ°ÑÑÐ¸Ð½ÐºÐ¸ Ð¿Ð¾ Ð·Ð°Ð¿ÑÐ¾ÑÑ IDS u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45" y="1793299"/>
              <a:ext cx="2461605" cy="2115811"/>
            </a:xfrm>
            <a:prstGeom prst="rect">
              <a:avLst/>
            </a:prstGeom>
            <a:solidFill>
              <a:srgbClr val="FFFFFF">
                <a:shade val="85000"/>
              </a:srgbClr>
            </a:solidFill>
            <a:ln w="88900" cap="sq">
              <a:noFill/>
              <a:miter lim="800000"/>
            </a:ln>
            <a:effectLst/>
            <a:extLst/>
          </p:spPr>
        </p:pic>
        <p:sp>
          <p:nvSpPr>
            <p:cNvPr id="13" name="TextBox 12"/>
            <p:cNvSpPr txBox="1"/>
            <p:nvPr/>
          </p:nvSpPr>
          <p:spPr>
            <a:xfrm>
              <a:off x="2839521" y="1237922"/>
              <a:ext cx="2878653" cy="461665"/>
            </a:xfrm>
            <a:prstGeom prst="rect">
              <a:avLst/>
            </a:prstGeom>
            <a:noFill/>
            <a:ln>
              <a:noFill/>
            </a:ln>
          </p:spPr>
          <p:txBody>
            <a:bodyPr wrap="square" rtlCol="0">
              <a:spAutoFit/>
            </a:bodyPr>
            <a:lstStyle/>
            <a:p>
              <a:pPr algn="ctr"/>
              <a:r>
                <a:rPr lang="ru-RU" sz="2400" dirty="0" smtClean="0"/>
                <a:t>Камеры</a:t>
              </a:r>
              <a:endParaRPr lang="ru-RU" sz="2400" dirty="0"/>
            </a:p>
          </p:txBody>
        </p:sp>
        <p:sp>
          <p:nvSpPr>
            <p:cNvPr id="14" name="TextBox 13"/>
            <p:cNvSpPr txBox="1"/>
            <p:nvPr/>
          </p:nvSpPr>
          <p:spPr>
            <a:xfrm>
              <a:off x="2839521" y="4098926"/>
              <a:ext cx="2878653"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Цветное изображение</a:t>
              </a:r>
            </a:p>
            <a:p>
              <a:pPr marL="285750" indent="-285750">
                <a:buFont typeface="Arial" panose="020B0604020202020204" pitchFamily="34" charset="0"/>
                <a:buChar char="•"/>
              </a:pPr>
              <a:r>
                <a:rPr lang="ru-RU" dirty="0" smtClean="0"/>
                <a:t>Высокое разрешение</a:t>
              </a:r>
            </a:p>
            <a:p>
              <a:pPr marL="285750" indent="-285750">
                <a:buFont typeface="Arial" panose="020B0604020202020204" pitchFamily="34" charset="0"/>
                <a:buChar char="•"/>
              </a:pPr>
              <a:r>
                <a:rPr lang="ru-RU" dirty="0" smtClean="0"/>
                <a:t>Низкая цена</a:t>
              </a:r>
            </a:p>
          </p:txBody>
        </p:sp>
      </p:grpSp>
      <p:grpSp>
        <p:nvGrpSpPr>
          <p:cNvPr id="15" name="Группа 14"/>
          <p:cNvGrpSpPr/>
          <p:nvPr/>
        </p:nvGrpSpPr>
        <p:grpSpPr>
          <a:xfrm>
            <a:off x="8032006" y="1187022"/>
            <a:ext cx="3490388" cy="4081682"/>
            <a:chOff x="5681663" y="1281143"/>
            <a:chExt cx="2952750" cy="3971945"/>
          </a:xfrm>
        </p:grpSpPr>
        <p:pic>
          <p:nvPicPr>
            <p:cNvPr id="12" name="Рисунок 11"/>
            <p:cNvPicPr>
              <a:picLocks noChangeAspect="1"/>
            </p:cNvPicPr>
            <p:nvPr/>
          </p:nvPicPr>
          <p:blipFill>
            <a:blip r:embed="rId5"/>
            <a:stretch>
              <a:fillRect/>
            </a:stretch>
          </p:blipFill>
          <p:spPr>
            <a:xfrm>
              <a:off x="6003132" y="1790699"/>
              <a:ext cx="2309812" cy="2128909"/>
            </a:xfrm>
            <a:prstGeom prst="rect">
              <a:avLst/>
            </a:prstGeom>
            <a:solidFill>
              <a:srgbClr val="FFFFFF">
                <a:shade val="85000"/>
              </a:srgbClr>
            </a:solidFill>
            <a:ln w="88900" cap="sq">
              <a:noFill/>
              <a:miter lim="800000"/>
            </a:ln>
            <a:effectLst/>
          </p:spPr>
        </p:pic>
        <p:sp>
          <p:nvSpPr>
            <p:cNvPr id="19" name="TextBox 18"/>
            <p:cNvSpPr txBox="1"/>
            <p:nvPr/>
          </p:nvSpPr>
          <p:spPr>
            <a:xfrm>
              <a:off x="5681664" y="1281143"/>
              <a:ext cx="2952749" cy="461665"/>
            </a:xfrm>
            <a:prstGeom prst="rect">
              <a:avLst/>
            </a:prstGeom>
            <a:noFill/>
            <a:ln>
              <a:noFill/>
            </a:ln>
          </p:spPr>
          <p:txBody>
            <a:bodyPr wrap="square" rtlCol="0">
              <a:spAutoFit/>
            </a:bodyPr>
            <a:lstStyle/>
            <a:p>
              <a:pPr algn="ctr"/>
              <a:r>
                <a:rPr lang="ru-RU" sz="2400" dirty="0" smtClean="0"/>
                <a:t>Радар</a:t>
              </a:r>
              <a:endParaRPr lang="ru-RU" sz="2400" dirty="0"/>
            </a:p>
          </p:txBody>
        </p:sp>
        <p:sp>
          <p:nvSpPr>
            <p:cNvPr id="20" name="TextBox 19"/>
            <p:cNvSpPr txBox="1"/>
            <p:nvPr/>
          </p:nvSpPr>
          <p:spPr>
            <a:xfrm>
              <a:off x="5681663" y="4052759"/>
              <a:ext cx="2952750"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Точность обнаружения объектов</a:t>
              </a:r>
            </a:p>
            <a:p>
              <a:pPr marL="285750" indent="-285750">
                <a:buFont typeface="Arial" panose="020B0604020202020204" pitchFamily="34" charset="0"/>
                <a:buChar char="•"/>
              </a:pPr>
              <a:r>
                <a:rPr lang="ru-RU" dirty="0" smtClean="0"/>
                <a:t>Определение скорости объектов</a:t>
              </a:r>
            </a:p>
          </p:txBody>
        </p:sp>
      </p:grpSp>
    </p:spTree>
    <p:extLst>
      <p:ext uri="{BB962C8B-B14F-4D97-AF65-F5344CB8AC3E}">
        <p14:creationId xmlns:p14="http://schemas.microsoft.com/office/powerpoint/2010/main" val="229093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2247</TotalTime>
  <Words>3739</Words>
  <Application>Microsoft Office PowerPoint</Application>
  <PresentationFormat>Широкоэкранный</PresentationFormat>
  <Paragraphs>512</Paragraphs>
  <Slides>52</Slides>
  <Notes>38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52</vt:i4>
      </vt:variant>
    </vt:vector>
  </HeadingPairs>
  <TitlesOfParts>
    <vt:vector size="57" baseType="lpstr">
      <vt:lpstr>Arial</vt:lpstr>
      <vt:lpstr>Calibri</vt:lpstr>
      <vt:lpstr>Calibri Light</vt:lpstr>
      <vt:lpstr>Cambria Math</vt:lpstr>
      <vt:lpstr>Тема Office</vt:lpstr>
      <vt:lpstr> Разработка метода построения программной траектории и регулятора движения по ней беспилотного наземного транспортного средства.</vt:lpstr>
      <vt:lpstr>Постановка задачи</vt:lpstr>
      <vt:lpstr>Актуальность</vt:lpstr>
      <vt:lpstr>Цель</vt:lpstr>
      <vt:lpstr>Задачи</vt:lpstr>
      <vt:lpstr>Объект и предмет исследования</vt:lpstr>
      <vt:lpstr>1. Обзор предметной области</vt:lpstr>
      <vt:lpstr>DARPA Urban Challenge (2007)</vt:lpstr>
      <vt:lpstr>Основное аппаратное обеспечение</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2. Проектирование системы управления</vt:lpstr>
      <vt:lpstr>Вариант №1: A*</vt:lpstr>
      <vt:lpstr>Вариант №2: интерполяция кривыми</vt:lpstr>
      <vt:lpstr>Frenet Frame</vt:lpstr>
      <vt:lpstr>Функционал стоимости</vt:lpstr>
      <vt:lpstr>Функционал стоимости</vt:lpstr>
      <vt:lpstr>Полиномы пятого порядка</vt:lpstr>
      <vt:lpstr>Полиномы пятого порядка</vt:lpstr>
      <vt:lpstr>Оптимизация и удовлетворение ограничениям</vt:lpstr>
      <vt:lpstr>Оптимизация и удовлетворение ограничениям</vt:lpstr>
      <vt:lpstr>Выявленные недостатки</vt:lpstr>
      <vt:lpstr>Выявленные недостатки</vt:lpstr>
      <vt:lpstr>Вариант №3: Вариант №2 + граф</vt:lpstr>
      <vt:lpstr>Алгоритм</vt:lpstr>
      <vt:lpstr>Вариант №3: Вариант №2 + граф</vt:lpstr>
      <vt:lpstr>3. Реализация системы управления</vt:lpstr>
      <vt:lpstr>Экспериментальная платформа</vt:lpstr>
      <vt:lpstr>ROS</vt:lpstr>
      <vt:lpstr>Подсистема обнаружения препятствий</vt:lpstr>
      <vt:lpstr>Подсистема обнаружения препятствий</vt:lpstr>
      <vt:lpstr>Регулятор движения по траектории</vt:lpstr>
      <vt:lpstr>Регулятор движения по траектории</vt:lpstr>
      <vt:lpstr>Структура программы управления</vt:lpstr>
      <vt:lpstr>4. Результаты</vt:lpstr>
      <vt:lpstr>Планирование траектории</vt:lpstr>
      <vt:lpstr>Следование по траектории</vt:lpstr>
      <vt:lpstr>Научная новизна</vt:lpstr>
      <vt:lpstr>Практическая ценность</vt:lpstr>
      <vt:lpstr>Спасибо за внимание!</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Garrus</dc:creator>
  <cp:lastModifiedBy>Алексей Марков</cp:lastModifiedBy>
  <cp:revision>311</cp:revision>
  <dcterms:created xsi:type="dcterms:W3CDTF">2019-04-20T11:41:25Z</dcterms:created>
  <dcterms:modified xsi:type="dcterms:W3CDTF">2019-06-13T17:51:57Z</dcterms:modified>
</cp:coreProperties>
</file>